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2"/>
  </p:notesMasterIdLst>
  <p:handoutMasterIdLst>
    <p:handoutMasterId r:id="rId23"/>
  </p:handoutMasterIdLst>
  <p:sldIdLst>
    <p:sldId id="256" r:id="rId2"/>
    <p:sldId id="281" r:id="rId3"/>
    <p:sldId id="282" r:id="rId4"/>
    <p:sldId id="283" r:id="rId5"/>
    <p:sldId id="285" r:id="rId6"/>
    <p:sldId id="284" r:id="rId7"/>
    <p:sldId id="287" r:id="rId8"/>
    <p:sldId id="272" r:id="rId9"/>
    <p:sldId id="288" r:id="rId10"/>
    <p:sldId id="292" r:id="rId11"/>
    <p:sldId id="294" r:id="rId12"/>
    <p:sldId id="297" r:id="rId13"/>
    <p:sldId id="299" r:id="rId14"/>
    <p:sldId id="300" r:id="rId15"/>
    <p:sldId id="303" r:id="rId16"/>
    <p:sldId id="304" r:id="rId17"/>
    <p:sldId id="308" r:id="rId18"/>
    <p:sldId id="278" r:id="rId19"/>
    <p:sldId id="313" r:id="rId20"/>
    <p:sldId id="280" r:id="rId21"/>
  </p:sldIdLst>
  <p:sldSz cx="12188825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8C9C9-E29E-4755-9F50-08D9FB221D77}" v="12" dt="2025-12-17T22:05:27.0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660"/>
  </p:normalViewPr>
  <p:slideViewPr>
    <p:cSldViewPr>
      <p:cViewPr varScale="1">
        <p:scale>
          <a:sx n="61" d="100"/>
          <a:sy n="61" d="100"/>
        </p:scale>
        <p:origin x="1128" y="28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ydia Akalu" userId="96856ab6784990e8" providerId="LiveId" clId="{EBCE9108-572D-489A-B990-A3EBACB13BCF}"/>
    <pc:docChg chg="undo custSel delSld modSld sldOrd">
      <pc:chgData name="Lydia Akalu" userId="96856ab6784990e8" providerId="LiveId" clId="{EBCE9108-572D-489A-B990-A3EBACB13BCF}" dt="2025-12-17T22:05:50.329" v="249" actId="47"/>
      <pc:docMkLst>
        <pc:docMk/>
      </pc:docMkLst>
      <pc:sldChg chg="addSp delSp modSp mod">
        <pc:chgData name="Lydia Akalu" userId="96856ab6784990e8" providerId="LiveId" clId="{EBCE9108-572D-489A-B990-A3EBACB13BCF}" dt="2025-12-17T21:54:24.896" v="147" actId="26606"/>
        <pc:sldMkLst>
          <pc:docMk/>
          <pc:sldMk cId="981825283" sldId="272"/>
        </pc:sldMkLst>
        <pc:spChg chg="del">
          <ac:chgData name="Lydia Akalu" userId="96856ab6784990e8" providerId="LiveId" clId="{EBCE9108-572D-489A-B990-A3EBACB13BCF}" dt="2025-12-17T21:54:24.896" v="147" actId="26606"/>
          <ac:spMkLst>
            <pc:docMk/>
            <pc:sldMk cId="981825283" sldId="272"/>
            <ac:spMk id="14" creationId="{1463B9A0-C42E-402C-9AD1-9DAE5336136E}"/>
          </ac:spMkLst>
        </pc:spChg>
        <pc:spChg chg="del">
          <ac:chgData name="Lydia Akalu" userId="96856ab6784990e8" providerId="LiveId" clId="{EBCE9108-572D-489A-B990-A3EBACB13BCF}" dt="2025-12-17T21:54:24.896" v="147" actId="26606"/>
          <ac:spMkLst>
            <pc:docMk/>
            <pc:sldMk cId="981825283" sldId="272"/>
            <ac:spMk id="16" creationId="{A069235B-22DB-4231-8291-D64DA2CDEB4E}"/>
          </ac:spMkLst>
        </pc:spChg>
        <pc:spChg chg="del">
          <ac:chgData name="Lydia Akalu" userId="96856ab6784990e8" providerId="LiveId" clId="{EBCE9108-572D-489A-B990-A3EBACB13BCF}" dt="2025-12-17T21:54:24.896" v="147" actId="26606"/>
          <ac:spMkLst>
            <pc:docMk/>
            <pc:sldMk cId="981825283" sldId="272"/>
            <ac:spMk id="18" creationId="{7AAE40DA-1F5A-4A1A-89CA-2BC620DCDB96}"/>
          </ac:spMkLst>
        </pc:spChg>
        <pc:spChg chg="add">
          <ac:chgData name="Lydia Akalu" userId="96856ab6784990e8" providerId="LiveId" clId="{EBCE9108-572D-489A-B990-A3EBACB13BCF}" dt="2025-12-17T21:54:24.896" v="147" actId="26606"/>
          <ac:spMkLst>
            <pc:docMk/>
            <pc:sldMk cId="981825283" sldId="272"/>
            <ac:spMk id="23" creationId="{01EA411D-6E28-4C57-A156-E765F96CA223}"/>
          </ac:spMkLst>
        </pc:spChg>
        <pc:picChg chg="add mod">
          <ac:chgData name="Lydia Akalu" userId="96856ab6784990e8" providerId="LiveId" clId="{EBCE9108-572D-489A-B990-A3EBACB13BCF}" dt="2025-12-17T21:54:24.896" v="147" actId="26606"/>
          <ac:picMkLst>
            <pc:docMk/>
            <pc:sldMk cId="981825283" sldId="272"/>
            <ac:picMk id="2" creationId="{484F1DB3-0888-3098-4B1F-F4BD6E8B69C9}"/>
          </ac:picMkLst>
        </pc:picChg>
        <pc:picChg chg="mod ord">
          <ac:chgData name="Lydia Akalu" userId="96856ab6784990e8" providerId="LiveId" clId="{EBCE9108-572D-489A-B990-A3EBACB13BCF}" dt="2025-12-17T21:54:24.896" v="147" actId="26606"/>
          <ac:picMkLst>
            <pc:docMk/>
            <pc:sldMk cId="981825283" sldId="272"/>
            <ac:picMk id="4" creationId="{547E1750-9D92-F61E-37D6-1006AE8C7D15}"/>
          </ac:picMkLst>
        </pc:picChg>
      </pc:sldChg>
      <pc:sldChg chg="modSp del mod">
        <pc:chgData name="Lydia Akalu" userId="96856ab6784990e8" providerId="LiveId" clId="{EBCE9108-572D-489A-B990-A3EBACB13BCF}" dt="2025-12-17T21:58:29.449" v="177" actId="47"/>
        <pc:sldMkLst>
          <pc:docMk/>
          <pc:sldMk cId="513753475" sldId="275"/>
        </pc:sldMkLst>
      </pc:sldChg>
      <pc:sldChg chg="del">
        <pc:chgData name="Lydia Akalu" userId="96856ab6784990e8" providerId="LiveId" clId="{EBCE9108-572D-489A-B990-A3EBACB13BCF}" dt="2025-12-17T22:05:50.329" v="249" actId="47"/>
        <pc:sldMkLst>
          <pc:docMk/>
          <pc:sldMk cId="413061298" sldId="277"/>
        </pc:sldMkLst>
      </pc:sldChg>
      <pc:sldChg chg="modSp mod">
        <pc:chgData name="Lydia Akalu" userId="96856ab6784990e8" providerId="LiveId" clId="{EBCE9108-572D-489A-B990-A3EBACB13BCF}" dt="2025-12-17T21:07:12.898" v="60" actId="20577"/>
        <pc:sldMkLst>
          <pc:docMk/>
          <pc:sldMk cId="3303881117" sldId="278"/>
        </pc:sldMkLst>
        <pc:spChg chg="mod">
          <ac:chgData name="Lydia Akalu" userId="96856ab6784990e8" providerId="LiveId" clId="{EBCE9108-572D-489A-B990-A3EBACB13BCF}" dt="2025-12-17T21:07:12.898" v="60" actId="20577"/>
          <ac:spMkLst>
            <pc:docMk/>
            <pc:sldMk cId="3303881117" sldId="278"/>
            <ac:spMk id="7" creationId="{2C380600-040A-AEA5-7C7D-A0A5792DB37C}"/>
          </ac:spMkLst>
        </pc:spChg>
      </pc:sldChg>
      <pc:sldChg chg="del">
        <pc:chgData name="Lydia Akalu" userId="96856ab6784990e8" providerId="LiveId" clId="{EBCE9108-572D-489A-B990-A3EBACB13BCF}" dt="2025-12-17T21:54:35.556" v="148" actId="2696"/>
        <pc:sldMkLst>
          <pc:docMk/>
          <pc:sldMk cId="749061076" sldId="279"/>
        </pc:sldMkLst>
      </pc:sldChg>
      <pc:sldChg chg="modSp mod">
        <pc:chgData name="Lydia Akalu" userId="96856ab6784990e8" providerId="LiveId" clId="{EBCE9108-572D-489A-B990-A3EBACB13BCF}" dt="2025-12-17T21:34:38.376" v="102" actId="20577"/>
        <pc:sldMkLst>
          <pc:docMk/>
          <pc:sldMk cId="1022550376" sldId="282"/>
        </pc:sldMkLst>
        <pc:graphicFrameChg chg="mod modGraphic">
          <ac:chgData name="Lydia Akalu" userId="96856ab6784990e8" providerId="LiveId" clId="{EBCE9108-572D-489A-B990-A3EBACB13BCF}" dt="2025-12-17T21:34:38.376" v="102" actId="20577"/>
          <ac:graphicFrameMkLst>
            <pc:docMk/>
            <pc:sldMk cId="1022550376" sldId="282"/>
            <ac:graphicFrameMk id="26" creationId="{D4F40F10-8CAB-2B54-C5BB-1D8847794C60}"/>
          </ac:graphicFrameMkLst>
        </pc:graphicFrameChg>
      </pc:sldChg>
      <pc:sldChg chg="modSp mod">
        <pc:chgData name="Lydia Akalu" userId="96856ab6784990e8" providerId="LiveId" clId="{EBCE9108-572D-489A-B990-A3EBACB13BCF}" dt="2025-12-17T21:59:12.613" v="186" actId="27636"/>
        <pc:sldMkLst>
          <pc:docMk/>
          <pc:sldMk cId="2681567315" sldId="284"/>
        </pc:sldMkLst>
        <pc:spChg chg="mod">
          <ac:chgData name="Lydia Akalu" userId="96856ab6784990e8" providerId="LiveId" clId="{EBCE9108-572D-489A-B990-A3EBACB13BCF}" dt="2025-12-17T21:59:09.497" v="184" actId="14100"/>
          <ac:spMkLst>
            <pc:docMk/>
            <pc:sldMk cId="2681567315" sldId="284"/>
            <ac:spMk id="4" creationId="{C6D52415-CD94-65A1-C602-B9E8AF3C892D}"/>
          </ac:spMkLst>
        </pc:spChg>
        <pc:spChg chg="mod">
          <ac:chgData name="Lydia Akalu" userId="96856ab6784990e8" providerId="LiveId" clId="{EBCE9108-572D-489A-B990-A3EBACB13BCF}" dt="2025-12-17T21:59:12.613" v="186" actId="27636"/>
          <ac:spMkLst>
            <pc:docMk/>
            <pc:sldMk cId="2681567315" sldId="284"/>
            <ac:spMk id="11" creationId="{C68C4E2B-CE7A-0EBE-B642-6F79CA766B6A}"/>
          </ac:spMkLst>
        </pc:spChg>
      </pc:sldChg>
      <pc:sldChg chg="del">
        <pc:chgData name="Lydia Akalu" userId="96856ab6784990e8" providerId="LiveId" clId="{EBCE9108-572D-489A-B990-A3EBACB13BCF}" dt="2025-12-17T21:59:16.711" v="187" actId="47"/>
        <pc:sldMkLst>
          <pc:docMk/>
          <pc:sldMk cId="1475192518" sldId="286"/>
        </pc:sldMkLst>
      </pc:sldChg>
      <pc:sldChg chg="modSp mod">
        <pc:chgData name="Lydia Akalu" userId="96856ab6784990e8" providerId="LiveId" clId="{EBCE9108-572D-489A-B990-A3EBACB13BCF}" dt="2025-12-11T12:40:59.985" v="10" actId="20577"/>
        <pc:sldMkLst>
          <pc:docMk/>
          <pc:sldMk cId="1116226339" sldId="287"/>
        </pc:sldMkLst>
        <pc:spChg chg="mod">
          <ac:chgData name="Lydia Akalu" userId="96856ab6784990e8" providerId="LiveId" clId="{EBCE9108-572D-489A-B990-A3EBACB13BCF}" dt="2025-12-11T12:40:59.985" v="10" actId="20577"/>
          <ac:spMkLst>
            <pc:docMk/>
            <pc:sldMk cId="1116226339" sldId="287"/>
            <ac:spMk id="11" creationId="{C36B0E34-6846-9448-2DC2-686F432C3349}"/>
          </ac:spMkLst>
        </pc:spChg>
      </pc:sldChg>
      <pc:sldChg chg="modSp mod">
        <pc:chgData name="Lydia Akalu" userId="96856ab6784990e8" providerId="LiveId" clId="{EBCE9108-572D-489A-B990-A3EBACB13BCF}" dt="2025-12-17T22:05:44.459" v="248" actId="12"/>
        <pc:sldMkLst>
          <pc:docMk/>
          <pc:sldMk cId="3000943841" sldId="288"/>
        </pc:sldMkLst>
        <pc:spChg chg="mod">
          <ac:chgData name="Lydia Akalu" userId="96856ab6784990e8" providerId="LiveId" clId="{EBCE9108-572D-489A-B990-A3EBACB13BCF}" dt="2025-12-17T22:05:44.459" v="248" actId="12"/>
          <ac:spMkLst>
            <pc:docMk/>
            <pc:sldMk cId="3000943841" sldId="288"/>
            <ac:spMk id="11" creationId="{60199CD5-1EB5-F415-ACD6-96B8307A14D5}"/>
          </ac:spMkLst>
        </pc:spChg>
      </pc:sldChg>
      <pc:sldChg chg="del">
        <pc:chgData name="Lydia Akalu" userId="96856ab6784990e8" providerId="LiveId" clId="{EBCE9108-572D-489A-B990-A3EBACB13BCF}" dt="2025-12-17T21:51:18.273" v="142" actId="47"/>
        <pc:sldMkLst>
          <pc:docMk/>
          <pc:sldMk cId="2940765671" sldId="289"/>
        </pc:sldMkLst>
      </pc:sldChg>
      <pc:sldChg chg="del">
        <pc:chgData name="Lydia Akalu" userId="96856ab6784990e8" providerId="LiveId" clId="{EBCE9108-572D-489A-B990-A3EBACB13BCF}" dt="2025-12-17T21:51:16.637" v="141" actId="47"/>
        <pc:sldMkLst>
          <pc:docMk/>
          <pc:sldMk cId="3054575082" sldId="290"/>
        </pc:sldMkLst>
      </pc:sldChg>
      <pc:sldChg chg="del">
        <pc:chgData name="Lydia Akalu" userId="96856ab6784990e8" providerId="LiveId" clId="{EBCE9108-572D-489A-B990-A3EBACB13BCF}" dt="2025-12-17T21:55:47.324" v="167" actId="47"/>
        <pc:sldMkLst>
          <pc:docMk/>
          <pc:sldMk cId="2926274500" sldId="291"/>
        </pc:sldMkLst>
      </pc:sldChg>
      <pc:sldChg chg="addSp modSp mod">
        <pc:chgData name="Lydia Akalu" userId="96856ab6784990e8" providerId="LiveId" clId="{EBCE9108-572D-489A-B990-A3EBACB13BCF}" dt="2025-12-17T21:55:42.632" v="166" actId="14100"/>
        <pc:sldMkLst>
          <pc:docMk/>
          <pc:sldMk cId="169969247" sldId="292"/>
        </pc:sldMkLst>
        <pc:spChg chg="mod">
          <ac:chgData name="Lydia Akalu" userId="96856ab6784990e8" providerId="LiveId" clId="{EBCE9108-572D-489A-B990-A3EBACB13BCF}" dt="2025-12-17T21:55:34.922" v="163" actId="14100"/>
          <ac:spMkLst>
            <pc:docMk/>
            <pc:sldMk cId="169969247" sldId="292"/>
            <ac:spMk id="3" creationId="{5D26763A-D16F-B0C1-9E8F-D59BB1B0CF86}"/>
          </ac:spMkLst>
        </pc:spChg>
        <pc:picChg chg="add mod">
          <ac:chgData name="Lydia Akalu" userId="96856ab6784990e8" providerId="LiveId" clId="{EBCE9108-572D-489A-B990-A3EBACB13BCF}" dt="2025-12-17T21:55:42.632" v="166" actId="14100"/>
          <ac:picMkLst>
            <pc:docMk/>
            <pc:sldMk cId="169969247" sldId="292"/>
            <ac:picMk id="2" creationId="{EE273300-4855-265D-68BF-D7977BCB98A1}"/>
          </ac:picMkLst>
        </pc:picChg>
      </pc:sldChg>
      <pc:sldChg chg="del">
        <pc:chgData name="Lydia Akalu" userId="96856ab6784990e8" providerId="LiveId" clId="{EBCE9108-572D-489A-B990-A3EBACB13BCF}" dt="2025-12-17T21:35:23.197" v="103" actId="2696"/>
        <pc:sldMkLst>
          <pc:docMk/>
          <pc:sldMk cId="3651574356" sldId="293"/>
        </pc:sldMkLst>
      </pc:sldChg>
      <pc:sldChg chg="addSp modSp mod">
        <pc:chgData name="Lydia Akalu" userId="96856ab6784990e8" providerId="LiveId" clId="{EBCE9108-572D-489A-B990-A3EBACB13BCF}" dt="2025-12-17T22:03:55.981" v="239" actId="20577"/>
        <pc:sldMkLst>
          <pc:docMk/>
          <pc:sldMk cId="4061240230" sldId="294"/>
        </pc:sldMkLst>
        <pc:spChg chg="add mod">
          <ac:chgData name="Lydia Akalu" userId="96856ab6784990e8" providerId="LiveId" clId="{EBCE9108-572D-489A-B990-A3EBACB13BCF}" dt="2025-12-17T22:03:55.981" v="239" actId="20577"/>
          <ac:spMkLst>
            <pc:docMk/>
            <pc:sldMk cId="4061240230" sldId="294"/>
            <ac:spMk id="5" creationId="{217C1B4F-099C-FFAB-E4E5-36E1C2171847}"/>
          </ac:spMkLst>
        </pc:spChg>
        <pc:spChg chg="mod">
          <ac:chgData name="Lydia Akalu" userId="96856ab6784990e8" providerId="LiveId" clId="{EBCE9108-572D-489A-B990-A3EBACB13BCF}" dt="2025-12-17T22:02:59.140" v="203" actId="20577"/>
          <ac:spMkLst>
            <pc:docMk/>
            <pc:sldMk cId="4061240230" sldId="294"/>
            <ac:spMk id="14" creationId="{585174A6-507E-5208-77F6-01214EF6F5BB}"/>
          </ac:spMkLst>
        </pc:spChg>
      </pc:sldChg>
      <pc:sldChg chg="modSp del mod">
        <pc:chgData name="Lydia Akalu" userId="96856ab6784990e8" providerId="LiveId" clId="{EBCE9108-572D-489A-B990-A3EBACB13BCF}" dt="2025-12-17T22:04:01.052" v="240" actId="2696"/>
        <pc:sldMkLst>
          <pc:docMk/>
          <pc:sldMk cId="2079940346" sldId="295"/>
        </pc:sldMkLst>
        <pc:spChg chg="mod">
          <ac:chgData name="Lydia Akalu" userId="96856ab6784990e8" providerId="LiveId" clId="{EBCE9108-572D-489A-B990-A3EBACB13BCF}" dt="2025-12-17T21:40:18.992" v="130" actId="20577"/>
          <ac:spMkLst>
            <pc:docMk/>
            <pc:sldMk cId="2079940346" sldId="295"/>
            <ac:spMk id="14" creationId="{B9569F87-9B87-29A0-9F71-665FCBCA7068}"/>
          </ac:spMkLst>
        </pc:spChg>
      </pc:sldChg>
      <pc:sldChg chg="del ord">
        <pc:chgData name="Lydia Akalu" userId="96856ab6784990e8" providerId="LiveId" clId="{EBCE9108-572D-489A-B990-A3EBACB13BCF}" dt="2025-12-17T22:01:22.888" v="190" actId="47"/>
        <pc:sldMkLst>
          <pc:docMk/>
          <pc:sldMk cId="3899487800" sldId="298"/>
        </pc:sldMkLst>
      </pc:sldChg>
      <pc:sldChg chg="del">
        <pc:chgData name="Lydia Akalu" userId="96856ab6784990e8" providerId="LiveId" clId="{EBCE9108-572D-489A-B990-A3EBACB13BCF}" dt="2025-12-17T21:35:37.113" v="104" actId="47"/>
        <pc:sldMkLst>
          <pc:docMk/>
          <pc:sldMk cId="1901887321" sldId="301"/>
        </pc:sldMkLst>
      </pc:sldChg>
      <pc:sldChg chg="del">
        <pc:chgData name="Lydia Akalu" userId="96856ab6784990e8" providerId="LiveId" clId="{EBCE9108-572D-489A-B990-A3EBACB13BCF}" dt="2025-12-17T21:35:39.355" v="105" actId="47"/>
        <pc:sldMkLst>
          <pc:docMk/>
          <pc:sldMk cId="733723494" sldId="302"/>
        </pc:sldMkLst>
      </pc:sldChg>
      <pc:sldChg chg="del">
        <pc:chgData name="Lydia Akalu" userId="96856ab6784990e8" providerId="LiveId" clId="{EBCE9108-572D-489A-B990-A3EBACB13BCF}" dt="2025-12-17T21:57:09.212" v="176" actId="47"/>
        <pc:sldMkLst>
          <pc:docMk/>
          <pc:sldMk cId="2323711055" sldId="305"/>
        </pc:sldMkLst>
      </pc:sldChg>
      <pc:sldChg chg="del">
        <pc:chgData name="Lydia Akalu" userId="96856ab6784990e8" providerId="LiveId" clId="{EBCE9108-572D-489A-B990-A3EBACB13BCF}" dt="2025-12-17T21:35:55.383" v="106" actId="47"/>
        <pc:sldMkLst>
          <pc:docMk/>
          <pc:sldMk cId="639829007" sldId="306"/>
        </pc:sldMkLst>
      </pc:sldChg>
      <pc:sldChg chg="addSp modSp del mod">
        <pc:chgData name="Lydia Akalu" userId="96856ab6784990e8" providerId="LiveId" clId="{EBCE9108-572D-489A-B990-A3EBACB13BCF}" dt="2025-12-17T22:00:54.833" v="189" actId="47"/>
        <pc:sldMkLst>
          <pc:docMk/>
          <pc:sldMk cId="2221262726" sldId="307"/>
        </pc:sldMkLst>
      </pc:sldChg>
      <pc:sldChg chg="addSp modSp mod">
        <pc:chgData name="Lydia Akalu" userId="96856ab6784990e8" providerId="LiveId" clId="{EBCE9108-572D-489A-B990-A3EBACB13BCF}" dt="2025-12-17T21:56:46.410" v="175" actId="1076"/>
        <pc:sldMkLst>
          <pc:docMk/>
          <pc:sldMk cId="3725567493" sldId="308"/>
        </pc:sldMkLst>
        <pc:spChg chg="mod">
          <ac:chgData name="Lydia Akalu" userId="96856ab6784990e8" providerId="LiveId" clId="{EBCE9108-572D-489A-B990-A3EBACB13BCF}" dt="2025-12-17T21:56:20.225" v="169" actId="1076"/>
          <ac:spMkLst>
            <pc:docMk/>
            <pc:sldMk cId="3725567493" sldId="308"/>
            <ac:spMk id="2" creationId="{312C31BA-F078-28FD-51F0-28DB6F41C8E9}"/>
          </ac:spMkLst>
        </pc:spChg>
        <pc:spChg chg="add mod">
          <ac:chgData name="Lydia Akalu" userId="96856ab6784990e8" providerId="LiveId" clId="{EBCE9108-572D-489A-B990-A3EBACB13BCF}" dt="2025-12-17T21:56:46.410" v="175" actId="1076"/>
          <ac:spMkLst>
            <pc:docMk/>
            <pc:sldMk cId="3725567493" sldId="308"/>
            <ac:spMk id="4" creationId="{5A32DBA4-8C6E-D670-FCEF-6C9357EF8866}"/>
          </ac:spMkLst>
        </pc:spChg>
        <pc:picChg chg="mod">
          <ac:chgData name="Lydia Akalu" userId="96856ab6784990e8" providerId="LiveId" clId="{EBCE9108-572D-489A-B990-A3EBACB13BCF}" dt="2025-12-17T21:56:42.465" v="174" actId="1076"/>
          <ac:picMkLst>
            <pc:docMk/>
            <pc:sldMk cId="3725567493" sldId="308"/>
            <ac:picMk id="5" creationId="{C932A951-BE2D-986B-5051-804774D47B8F}"/>
          </ac:picMkLst>
        </pc:picChg>
      </pc:sldChg>
      <pc:sldChg chg="modSp del mod">
        <pc:chgData name="Lydia Akalu" userId="96856ab6784990e8" providerId="LiveId" clId="{EBCE9108-572D-489A-B990-A3EBACB13BCF}" dt="2025-12-17T22:00:13.549" v="188" actId="2696"/>
        <pc:sldMkLst>
          <pc:docMk/>
          <pc:sldMk cId="4166941747" sldId="309"/>
        </pc:sldMkLst>
        <pc:spChg chg="mod">
          <ac:chgData name="Lydia Akalu" userId="96856ab6784990e8" providerId="LiveId" clId="{EBCE9108-572D-489A-B990-A3EBACB13BCF}" dt="2025-12-17T21:36:53.677" v="108" actId="2711"/>
          <ac:spMkLst>
            <pc:docMk/>
            <pc:sldMk cId="4166941747" sldId="309"/>
            <ac:spMk id="9" creationId="{0CA3DA43-5248-E107-7D1A-D4E1185A234F}"/>
          </ac:spMkLst>
        </pc:spChg>
      </pc:sldChg>
      <pc:sldChg chg="del">
        <pc:chgData name="Lydia Akalu" userId="96856ab6784990e8" providerId="LiveId" clId="{EBCE9108-572D-489A-B990-A3EBACB13BCF}" dt="2025-12-17T21:35:56.016" v="107" actId="47"/>
        <pc:sldMkLst>
          <pc:docMk/>
          <pc:sldMk cId="3673612567" sldId="312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6E4A68-B23A-4F64-83C0-F7F5C1AFB3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865674F-A256-4239-8E7D-257EE7F32711}">
      <dgm:prSet/>
      <dgm:spPr/>
      <dgm:t>
        <a:bodyPr/>
        <a:lstStyle/>
        <a:p>
          <a:r>
            <a:rPr lang="en-US" dirty="0"/>
            <a:t>Demonstrate how geospatial analysis tools in ArcGIS can be used to analyze and model spatial patterns  </a:t>
          </a:r>
        </a:p>
      </dgm:t>
    </dgm:pt>
    <dgm:pt modelId="{7CA74CD8-639A-43DB-8B03-74F45032B73E}" type="parTrans" cxnId="{0CCD94C3-4973-4F02-BFFE-819584A7512C}">
      <dgm:prSet/>
      <dgm:spPr/>
      <dgm:t>
        <a:bodyPr/>
        <a:lstStyle/>
        <a:p>
          <a:endParaRPr lang="en-US"/>
        </a:p>
      </dgm:t>
    </dgm:pt>
    <dgm:pt modelId="{E0FC8131-B9E9-4C7B-95C8-68972B94D4C2}" type="sibTrans" cxnId="{0CCD94C3-4973-4F02-BFFE-819584A7512C}">
      <dgm:prSet/>
      <dgm:spPr/>
      <dgm:t>
        <a:bodyPr/>
        <a:lstStyle/>
        <a:p>
          <a:endParaRPr lang="en-US"/>
        </a:p>
      </dgm:t>
    </dgm:pt>
    <dgm:pt modelId="{25CE0885-FAF0-4C09-BDED-015B2400CF2F}">
      <dgm:prSet/>
      <dgm:spPr/>
      <dgm:t>
        <a:bodyPr/>
        <a:lstStyle/>
        <a:p>
          <a:r>
            <a:rPr lang="en-US" dirty="0"/>
            <a:t>Evaluate how transit, zoning or demographics influence Housing affordability</a:t>
          </a:r>
        </a:p>
      </dgm:t>
    </dgm:pt>
    <dgm:pt modelId="{19BB61E9-BA11-4B5C-B20E-6F904D272B81}" type="parTrans" cxnId="{57C025F1-0825-475F-A088-446F38CFBDED}">
      <dgm:prSet/>
      <dgm:spPr/>
      <dgm:t>
        <a:bodyPr/>
        <a:lstStyle/>
        <a:p>
          <a:endParaRPr lang="en-US"/>
        </a:p>
      </dgm:t>
    </dgm:pt>
    <dgm:pt modelId="{5D8941AB-D92D-4B10-8078-764101A86E22}" type="sibTrans" cxnId="{57C025F1-0825-475F-A088-446F38CFBDED}">
      <dgm:prSet/>
      <dgm:spPr/>
      <dgm:t>
        <a:bodyPr/>
        <a:lstStyle/>
        <a:p>
          <a:endParaRPr lang="en-US"/>
        </a:p>
      </dgm:t>
    </dgm:pt>
    <dgm:pt modelId="{9818AD4A-E337-4927-B9EC-0BC55FDF9F64}">
      <dgm:prSet/>
      <dgm:spPr/>
      <dgm:t>
        <a:bodyPr/>
        <a:lstStyle/>
        <a:p>
          <a:r>
            <a:rPr lang="en-US" dirty="0"/>
            <a:t>Assess potential future impacts of the Purple Line</a:t>
          </a:r>
        </a:p>
      </dgm:t>
    </dgm:pt>
    <dgm:pt modelId="{3E211CF2-FC17-4724-8942-5A7D4FF46599}" type="parTrans" cxnId="{B66B3A63-2459-4550-9F78-522A9D27A16A}">
      <dgm:prSet/>
      <dgm:spPr/>
      <dgm:t>
        <a:bodyPr/>
        <a:lstStyle/>
        <a:p>
          <a:endParaRPr lang="en-US"/>
        </a:p>
      </dgm:t>
    </dgm:pt>
    <dgm:pt modelId="{3705317D-A4D1-47DF-BBC9-A99593559808}" type="sibTrans" cxnId="{B66B3A63-2459-4550-9F78-522A9D27A16A}">
      <dgm:prSet/>
      <dgm:spPr/>
      <dgm:t>
        <a:bodyPr/>
        <a:lstStyle/>
        <a:p>
          <a:endParaRPr lang="en-US"/>
        </a:p>
      </dgm:t>
    </dgm:pt>
    <dgm:pt modelId="{D9BAD503-DDC3-4739-BC44-90C64903E3D9}" type="pres">
      <dgm:prSet presAssocID="{2E6E4A68-B23A-4F64-83C0-F7F5C1AFB3B2}" presName="root" presStyleCnt="0">
        <dgm:presLayoutVars>
          <dgm:dir/>
          <dgm:resizeHandles val="exact"/>
        </dgm:presLayoutVars>
      </dgm:prSet>
      <dgm:spPr/>
    </dgm:pt>
    <dgm:pt modelId="{DDA1E23D-66EC-4310-8838-A7E2811A5245}" type="pres">
      <dgm:prSet presAssocID="{9865674F-A256-4239-8E7D-257EE7F32711}" presName="compNode" presStyleCnt="0"/>
      <dgm:spPr/>
    </dgm:pt>
    <dgm:pt modelId="{DB5BDCF9-4E06-4B49-90BD-D7407434B79F}" type="pres">
      <dgm:prSet presAssocID="{9865674F-A256-4239-8E7D-257EE7F32711}" presName="bgRect" presStyleLbl="bgShp" presStyleIdx="0" presStyleCnt="3"/>
      <dgm:spPr/>
    </dgm:pt>
    <dgm:pt modelId="{A75B299E-C37F-4543-9723-0EB6CE361696}" type="pres">
      <dgm:prSet presAssocID="{9865674F-A256-4239-8E7D-257EE7F327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FE85F2FF-E5AB-4D8C-AA09-8CE40DDE9BF5}" type="pres">
      <dgm:prSet presAssocID="{9865674F-A256-4239-8E7D-257EE7F32711}" presName="spaceRect" presStyleCnt="0"/>
      <dgm:spPr/>
    </dgm:pt>
    <dgm:pt modelId="{B3EDD87A-3DC8-4AC3-B3AB-848AEC9B1B54}" type="pres">
      <dgm:prSet presAssocID="{9865674F-A256-4239-8E7D-257EE7F32711}" presName="parTx" presStyleLbl="revTx" presStyleIdx="0" presStyleCnt="3">
        <dgm:presLayoutVars>
          <dgm:chMax val="0"/>
          <dgm:chPref val="0"/>
        </dgm:presLayoutVars>
      </dgm:prSet>
      <dgm:spPr/>
    </dgm:pt>
    <dgm:pt modelId="{57D8BE46-C1E3-4B4D-BAF0-C742A5BFAA0E}" type="pres">
      <dgm:prSet presAssocID="{E0FC8131-B9E9-4C7B-95C8-68972B94D4C2}" presName="sibTrans" presStyleCnt="0"/>
      <dgm:spPr/>
    </dgm:pt>
    <dgm:pt modelId="{425FBE83-B77B-4AED-8188-E255251EA698}" type="pres">
      <dgm:prSet presAssocID="{25CE0885-FAF0-4C09-BDED-015B2400CF2F}" presName="compNode" presStyleCnt="0"/>
      <dgm:spPr/>
    </dgm:pt>
    <dgm:pt modelId="{2320BD11-7BC4-459F-B455-C987DD34EF51}" type="pres">
      <dgm:prSet presAssocID="{25CE0885-FAF0-4C09-BDED-015B2400CF2F}" presName="bgRect" presStyleLbl="bgShp" presStyleIdx="1" presStyleCnt="3"/>
      <dgm:spPr/>
    </dgm:pt>
    <dgm:pt modelId="{73CD96CC-3E3F-41FD-B2F1-B6EE5CF88A42}" type="pres">
      <dgm:prSet presAssocID="{25CE0885-FAF0-4C09-BDED-015B2400CF2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3C043F86-CACE-4A93-9619-A2C069A52730}" type="pres">
      <dgm:prSet presAssocID="{25CE0885-FAF0-4C09-BDED-015B2400CF2F}" presName="spaceRect" presStyleCnt="0"/>
      <dgm:spPr/>
    </dgm:pt>
    <dgm:pt modelId="{E1BDF9CC-C345-47EE-8A82-40B6F3AE53BC}" type="pres">
      <dgm:prSet presAssocID="{25CE0885-FAF0-4C09-BDED-015B2400CF2F}" presName="parTx" presStyleLbl="revTx" presStyleIdx="1" presStyleCnt="3">
        <dgm:presLayoutVars>
          <dgm:chMax val="0"/>
          <dgm:chPref val="0"/>
        </dgm:presLayoutVars>
      </dgm:prSet>
      <dgm:spPr/>
    </dgm:pt>
    <dgm:pt modelId="{2A75669F-1636-4426-BAF8-3F52EBA95908}" type="pres">
      <dgm:prSet presAssocID="{5D8941AB-D92D-4B10-8078-764101A86E22}" presName="sibTrans" presStyleCnt="0"/>
      <dgm:spPr/>
    </dgm:pt>
    <dgm:pt modelId="{08A5AB8F-7DB1-45E5-98A6-D823C4246D02}" type="pres">
      <dgm:prSet presAssocID="{9818AD4A-E337-4927-B9EC-0BC55FDF9F64}" presName="compNode" presStyleCnt="0"/>
      <dgm:spPr/>
    </dgm:pt>
    <dgm:pt modelId="{79241380-483B-4CB7-A823-5E326271B4C6}" type="pres">
      <dgm:prSet presAssocID="{9818AD4A-E337-4927-B9EC-0BC55FDF9F64}" presName="bgRect" presStyleLbl="bgShp" presStyleIdx="2" presStyleCnt="3"/>
      <dgm:spPr/>
    </dgm:pt>
    <dgm:pt modelId="{19DA1208-9CAF-4EA8-AEF1-22AB0FAA0946}" type="pres">
      <dgm:prSet presAssocID="{9818AD4A-E337-4927-B9EC-0BC55FDF9F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D364DCE-E0AE-4392-A882-9D92612CB0EE}" type="pres">
      <dgm:prSet presAssocID="{9818AD4A-E337-4927-B9EC-0BC55FDF9F64}" presName="spaceRect" presStyleCnt="0"/>
      <dgm:spPr/>
    </dgm:pt>
    <dgm:pt modelId="{BF44492A-93EA-4052-BAD2-9678F9D59606}" type="pres">
      <dgm:prSet presAssocID="{9818AD4A-E337-4927-B9EC-0BC55FDF9F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7D5B219-653A-4FFF-A3AC-6D3DE277A633}" type="presOf" srcId="{2E6E4A68-B23A-4F64-83C0-F7F5C1AFB3B2}" destId="{D9BAD503-DDC3-4739-BC44-90C64903E3D9}" srcOrd="0" destOrd="0" presId="urn:microsoft.com/office/officeart/2018/2/layout/IconVerticalSolidList"/>
    <dgm:cxn modelId="{25768424-9918-4A88-969F-6843A8418657}" type="presOf" srcId="{9818AD4A-E337-4927-B9EC-0BC55FDF9F64}" destId="{BF44492A-93EA-4052-BAD2-9678F9D59606}" srcOrd="0" destOrd="0" presId="urn:microsoft.com/office/officeart/2018/2/layout/IconVerticalSolidList"/>
    <dgm:cxn modelId="{DA7A7860-CAF0-4627-A1EE-BB454951A4E4}" type="presOf" srcId="{9865674F-A256-4239-8E7D-257EE7F32711}" destId="{B3EDD87A-3DC8-4AC3-B3AB-848AEC9B1B54}" srcOrd="0" destOrd="0" presId="urn:microsoft.com/office/officeart/2018/2/layout/IconVerticalSolidList"/>
    <dgm:cxn modelId="{B66B3A63-2459-4550-9F78-522A9D27A16A}" srcId="{2E6E4A68-B23A-4F64-83C0-F7F5C1AFB3B2}" destId="{9818AD4A-E337-4927-B9EC-0BC55FDF9F64}" srcOrd="2" destOrd="0" parTransId="{3E211CF2-FC17-4724-8942-5A7D4FF46599}" sibTransId="{3705317D-A4D1-47DF-BBC9-A99593559808}"/>
    <dgm:cxn modelId="{917B83B9-8D8E-4282-A0E1-1269CAA8CB0E}" type="presOf" srcId="{25CE0885-FAF0-4C09-BDED-015B2400CF2F}" destId="{E1BDF9CC-C345-47EE-8A82-40B6F3AE53BC}" srcOrd="0" destOrd="0" presId="urn:microsoft.com/office/officeart/2018/2/layout/IconVerticalSolidList"/>
    <dgm:cxn modelId="{0CCD94C3-4973-4F02-BFFE-819584A7512C}" srcId="{2E6E4A68-B23A-4F64-83C0-F7F5C1AFB3B2}" destId="{9865674F-A256-4239-8E7D-257EE7F32711}" srcOrd="0" destOrd="0" parTransId="{7CA74CD8-639A-43DB-8B03-74F45032B73E}" sibTransId="{E0FC8131-B9E9-4C7B-95C8-68972B94D4C2}"/>
    <dgm:cxn modelId="{57C025F1-0825-475F-A088-446F38CFBDED}" srcId="{2E6E4A68-B23A-4F64-83C0-F7F5C1AFB3B2}" destId="{25CE0885-FAF0-4C09-BDED-015B2400CF2F}" srcOrd="1" destOrd="0" parTransId="{19BB61E9-BA11-4B5C-B20E-6F904D272B81}" sibTransId="{5D8941AB-D92D-4B10-8078-764101A86E22}"/>
    <dgm:cxn modelId="{00119AD8-D60A-4300-9945-2BAA50EDB769}" type="presParOf" srcId="{D9BAD503-DDC3-4739-BC44-90C64903E3D9}" destId="{DDA1E23D-66EC-4310-8838-A7E2811A5245}" srcOrd="0" destOrd="0" presId="urn:microsoft.com/office/officeart/2018/2/layout/IconVerticalSolidList"/>
    <dgm:cxn modelId="{22F5FE14-B7D3-4C6C-97E4-D89E25E7E356}" type="presParOf" srcId="{DDA1E23D-66EC-4310-8838-A7E2811A5245}" destId="{DB5BDCF9-4E06-4B49-90BD-D7407434B79F}" srcOrd="0" destOrd="0" presId="urn:microsoft.com/office/officeart/2018/2/layout/IconVerticalSolidList"/>
    <dgm:cxn modelId="{9BEBA234-B4C8-497B-B79F-7C12E183A5AA}" type="presParOf" srcId="{DDA1E23D-66EC-4310-8838-A7E2811A5245}" destId="{A75B299E-C37F-4543-9723-0EB6CE361696}" srcOrd="1" destOrd="0" presId="urn:microsoft.com/office/officeart/2018/2/layout/IconVerticalSolidList"/>
    <dgm:cxn modelId="{24F402F5-E216-424C-93AF-113C3E6E1D1F}" type="presParOf" srcId="{DDA1E23D-66EC-4310-8838-A7E2811A5245}" destId="{FE85F2FF-E5AB-4D8C-AA09-8CE40DDE9BF5}" srcOrd="2" destOrd="0" presId="urn:microsoft.com/office/officeart/2018/2/layout/IconVerticalSolidList"/>
    <dgm:cxn modelId="{F622D08A-B628-48E1-B440-024E6B688AC6}" type="presParOf" srcId="{DDA1E23D-66EC-4310-8838-A7E2811A5245}" destId="{B3EDD87A-3DC8-4AC3-B3AB-848AEC9B1B54}" srcOrd="3" destOrd="0" presId="urn:microsoft.com/office/officeart/2018/2/layout/IconVerticalSolidList"/>
    <dgm:cxn modelId="{AFAAFA3E-CA5E-4079-87D4-6B1DDD38292B}" type="presParOf" srcId="{D9BAD503-DDC3-4739-BC44-90C64903E3D9}" destId="{57D8BE46-C1E3-4B4D-BAF0-C742A5BFAA0E}" srcOrd="1" destOrd="0" presId="urn:microsoft.com/office/officeart/2018/2/layout/IconVerticalSolidList"/>
    <dgm:cxn modelId="{13306805-B732-4B3F-9FD3-C8A7B49E07AC}" type="presParOf" srcId="{D9BAD503-DDC3-4739-BC44-90C64903E3D9}" destId="{425FBE83-B77B-4AED-8188-E255251EA698}" srcOrd="2" destOrd="0" presId="urn:microsoft.com/office/officeart/2018/2/layout/IconVerticalSolidList"/>
    <dgm:cxn modelId="{28EBE751-DB7F-4B8B-B17E-043BFE849CB3}" type="presParOf" srcId="{425FBE83-B77B-4AED-8188-E255251EA698}" destId="{2320BD11-7BC4-459F-B455-C987DD34EF51}" srcOrd="0" destOrd="0" presId="urn:microsoft.com/office/officeart/2018/2/layout/IconVerticalSolidList"/>
    <dgm:cxn modelId="{5555A32E-0508-4004-AB12-D6D7C6A895D6}" type="presParOf" srcId="{425FBE83-B77B-4AED-8188-E255251EA698}" destId="{73CD96CC-3E3F-41FD-B2F1-B6EE5CF88A42}" srcOrd="1" destOrd="0" presId="urn:microsoft.com/office/officeart/2018/2/layout/IconVerticalSolidList"/>
    <dgm:cxn modelId="{D80837A3-4B32-4E20-BC7E-A69439787091}" type="presParOf" srcId="{425FBE83-B77B-4AED-8188-E255251EA698}" destId="{3C043F86-CACE-4A93-9619-A2C069A52730}" srcOrd="2" destOrd="0" presId="urn:microsoft.com/office/officeart/2018/2/layout/IconVerticalSolidList"/>
    <dgm:cxn modelId="{C7F7F666-8A4A-405A-8F8B-B29DFA177218}" type="presParOf" srcId="{425FBE83-B77B-4AED-8188-E255251EA698}" destId="{E1BDF9CC-C345-47EE-8A82-40B6F3AE53BC}" srcOrd="3" destOrd="0" presId="urn:microsoft.com/office/officeart/2018/2/layout/IconVerticalSolidList"/>
    <dgm:cxn modelId="{848B1F00-AD98-439B-A766-F8848EC6D7F6}" type="presParOf" srcId="{D9BAD503-DDC3-4739-BC44-90C64903E3D9}" destId="{2A75669F-1636-4426-BAF8-3F52EBA95908}" srcOrd="3" destOrd="0" presId="urn:microsoft.com/office/officeart/2018/2/layout/IconVerticalSolidList"/>
    <dgm:cxn modelId="{40CB5AB1-E12D-499A-AD19-7EF379DD56E7}" type="presParOf" srcId="{D9BAD503-DDC3-4739-BC44-90C64903E3D9}" destId="{08A5AB8F-7DB1-45E5-98A6-D823C4246D02}" srcOrd="4" destOrd="0" presId="urn:microsoft.com/office/officeart/2018/2/layout/IconVerticalSolidList"/>
    <dgm:cxn modelId="{02134A3C-986D-4923-BB31-F5BF63CD940F}" type="presParOf" srcId="{08A5AB8F-7DB1-45E5-98A6-D823C4246D02}" destId="{79241380-483B-4CB7-A823-5E326271B4C6}" srcOrd="0" destOrd="0" presId="urn:microsoft.com/office/officeart/2018/2/layout/IconVerticalSolidList"/>
    <dgm:cxn modelId="{89A1853E-A084-4C4B-9D60-2EC38B501D64}" type="presParOf" srcId="{08A5AB8F-7DB1-45E5-98A6-D823C4246D02}" destId="{19DA1208-9CAF-4EA8-AEF1-22AB0FAA0946}" srcOrd="1" destOrd="0" presId="urn:microsoft.com/office/officeart/2018/2/layout/IconVerticalSolidList"/>
    <dgm:cxn modelId="{E4A24A7E-BD43-4980-9648-AA436BC21B42}" type="presParOf" srcId="{08A5AB8F-7DB1-45E5-98A6-D823C4246D02}" destId="{4D364DCE-E0AE-4392-A882-9D92612CB0EE}" srcOrd="2" destOrd="0" presId="urn:microsoft.com/office/officeart/2018/2/layout/IconVerticalSolidList"/>
    <dgm:cxn modelId="{884B06A7-BF2E-4112-8C37-816C1F0A54EA}" type="presParOf" srcId="{08A5AB8F-7DB1-45E5-98A6-D823C4246D02}" destId="{BF44492A-93EA-4052-BAD2-9678F9D5960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275DA5-9935-40AF-9E4F-C1C62153C5AE}" type="doc">
      <dgm:prSet loTypeId="urn:microsoft.com/office/officeart/2005/8/layout/list1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FD82EB-9CC8-4F19-A756-F5768D9B0FF3}">
      <dgm:prSet/>
      <dgm:spPr/>
      <dgm:t>
        <a:bodyPr/>
        <a:lstStyle/>
        <a:p>
          <a:r>
            <a:rPr lang="en-US" b="1"/>
            <a:t>ACS (American Community Survey)</a:t>
          </a:r>
          <a:endParaRPr lang="en-US"/>
        </a:p>
      </dgm:t>
    </dgm:pt>
    <dgm:pt modelId="{3E7B0D3D-5191-4414-9D17-C91AAE1EE265}" type="parTrans" cxnId="{D6A02352-B864-4E73-8798-7ABDAD5D86BB}">
      <dgm:prSet/>
      <dgm:spPr/>
      <dgm:t>
        <a:bodyPr/>
        <a:lstStyle/>
        <a:p>
          <a:endParaRPr lang="en-US"/>
        </a:p>
      </dgm:t>
    </dgm:pt>
    <dgm:pt modelId="{C06F1BB9-B0B4-4F2A-BDC9-E75326DD2C41}" type="sibTrans" cxnId="{D6A02352-B864-4E73-8798-7ABDAD5D86BB}">
      <dgm:prSet/>
      <dgm:spPr/>
      <dgm:t>
        <a:bodyPr/>
        <a:lstStyle/>
        <a:p>
          <a:endParaRPr lang="en-US"/>
        </a:p>
      </dgm:t>
    </dgm:pt>
    <dgm:pt modelId="{D93576F7-99CF-4FA6-90FF-2CF893C08B40}">
      <dgm:prSet/>
      <dgm:spPr/>
      <dgm:t>
        <a:bodyPr/>
        <a:lstStyle/>
        <a:p>
          <a:r>
            <a:rPr lang="en-US" b="1"/>
            <a:t>Montgomery County Planning Department</a:t>
          </a:r>
          <a:endParaRPr lang="en-US"/>
        </a:p>
      </dgm:t>
    </dgm:pt>
    <dgm:pt modelId="{B05F3E09-1C41-4B73-A54D-25ABB55777AA}" type="parTrans" cxnId="{64B92B0B-9740-437C-968E-3F6E37E4503F}">
      <dgm:prSet/>
      <dgm:spPr/>
      <dgm:t>
        <a:bodyPr/>
        <a:lstStyle/>
        <a:p>
          <a:endParaRPr lang="en-US"/>
        </a:p>
      </dgm:t>
    </dgm:pt>
    <dgm:pt modelId="{AAB21282-D88E-4C63-A286-7FF97CE7CBB4}" type="sibTrans" cxnId="{64B92B0B-9740-437C-968E-3F6E37E4503F}">
      <dgm:prSet/>
      <dgm:spPr/>
      <dgm:t>
        <a:bodyPr/>
        <a:lstStyle/>
        <a:p>
          <a:endParaRPr lang="en-US"/>
        </a:p>
      </dgm:t>
    </dgm:pt>
    <dgm:pt modelId="{20C6242C-198B-4196-894B-13519AA6E93C}">
      <dgm:prSet/>
      <dgm:spPr/>
      <dgm:t>
        <a:bodyPr/>
        <a:lstStyle/>
        <a:p>
          <a:r>
            <a:rPr lang="en-US" b="1" dirty="0"/>
            <a:t>Historical GTFS Transit Data</a:t>
          </a:r>
          <a:endParaRPr lang="en-US" dirty="0"/>
        </a:p>
      </dgm:t>
    </dgm:pt>
    <dgm:pt modelId="{5F71EF63-06E6-48E6-9BD6-04E347170B57}" type="parTrans" cxnId="{508AF564-9AAB-4A44-90E4-27E559B3C234}">
      <dgm:prSet/>
      <dgm:spPr/>
      <dgm:t>
        <a:bodyPr/>
        <a:lstStyle/>
        <a:p>
          <a:endParaRPr lang="en-US"/>
        </a:p>
      </dgm:t>
    </dgm:pt>
    <dgm:pt modelId="{E0B7B6AE-8492-43EE-84FE-5F6652D2810F}" type="sibTrans" cxnId="{508AF564-9AAB-4A44-90E4-27E559B3C234}">
      <dgm:prSet/>
      <dgm:spPr/>
      <dgm:t>
        <a:bodyPr/>
        <a:lstStyle/>
        <a:p>
          <a:endParaRPr lang="en-US"/>
        </a:p>
      </dgm:t>
    </dgm:pt>
    <dgm:pt modelId="{C5DF7B5C-3C9A-4446-9AD4-FC4DDBCC1DAF}">
      <dgm:prSet/>
      <dgm:spPr/>
      <dgm:t>
        <a:bodyPr/>
        <a:lstStyle/>
        <a:p>
          <a:r>
            <a:rPr lang="en-US" b="1" dirty="0"/>
            <a:t>Prediction Inputs: </a:t>
          </a:r>
        </a:p>
        <a:p>
          <a:r>
            <a:rPr lang="en-US" b="1" dirty="0"/>
            <a:t>Development Pipeline and Purple line Station Location    </a:t>
          </a:r>
          <a:endParaRPr lang="en-US" dirty="0"/>
        </a:p>
      </dgm:t>
    </dgm:pt>
    <dgm:pt modelId="{B205B47E-57B5-45AE-99FE-E3EBC2E4DFB9}" type="parTrans" cxnId="{398CFAF8-A764-4322-8ACE-CB78DF6F018A}">
      <dgm:prSet/>
      <dgm:spPr/>
      <dgm:t>
        <a:bodyPr/>
        <a:lstStyle/>
        <a:p>
          <a:endParaRPr lang="en-US"/>
        </a:p>
      </dgm:t>
    </dgm:pt>
    <dgm:pt modelId="{D53DF444-0AE7-4CD4-907E-15440674734A}" type="sibTrans" cxnId="{398CFAF8-A764-4322-8ACE-CB78DF6F018A}">
      <dgm:prSet/>
      <dgm:spPr/>
      <dgm:t>
        <a:bodyPr/>
        <a:lstStyle/>
        <a:p>
          <a:endParaRPr lang="en-US"/>
        </a:p>
      </dgm:t>
    </dgm:pt>
    <dgm:pt modelId="{E8E728E0-A7DB-4302-BA32-212542289E27}" type="pres">
      <dgm:prSet presAssocID="{9F275DA5-9935-40AF-9E4F-C1C62153C5AE}" presName="linear" presStyleCnt="0">
        <dgm:presLayoutVars>
          <dgm:dir/>
          <dgm:animLvl val="lvl"/>
          <dgm:resizeHandles val="exact"/>
        </dgm:presLayoutVars>
      </dgm:prSet>
      <dgm:spPr/>
    </dgm:pt>
    <dgm:pt modelId="{671DC5FB-DB2C-4A09-931B-6BCBD6A4CD21}" type="pres">
      <dgm:prSet presAssocID="{51FD82EB-9CC8-4F19-A756-F5768D9B0FF3}" presName="parentLin" presStyleCnt="0"/>
      <dgm:spPr/>
    </dgm:pt>
    <dgm:pt modelId="{0827BB34-9993-4B2E-BDF4-D7E3B60EDC0E}" type="pres">
      <dgm:prSet presAssocID="{51FD82EB-9CC8-4F19-A756-F5768D9B0FF3}" presName="parentLeftMargin" presStyleLbl="node1" presStyleIdx="0" presStyleCnt="4"/>
      <dgm:spPr/>
    </dgm:pt>
    <dgm:pt modelId="{3A4BDD33-7485-4743-812D-7E69D8E8404F}" type="pres">
      <dgm:prSet presAssocID="{51FD82EB-9CC8-4F19-A756-F5768D9B0FF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B56063-C0BF-4001-ABCB-17CBD94D95AF}" type="pres">
      <dgm:prSet presAssocID="{51FD82EB-9CC8-4F19-A756-F5768D9B0FF3}" presName="negativeSpace" presStyleCnt="0"/>
      <dgm:spPr/>
    </dgm:pt>
    <dgm:pt modelId="{DB44EDFD-6B0C-48C7-97D8-5797519A820D}" type="pres">
      <dgm:prSet presAssocID="{51FD82EB-9CC8-4F19-A756-F5768D9B0FF3}" presName="childText" presStyleLbl="conFgAcc1" presStyleIdx="0" presStyleCnt="4">
        <dgm:presLayoutVars>
          <dgm:bulletEnabled val="1"/>
        </dgm:presLayoutVars>
      </dgm:prSet>
      <dgm:spPr/>
    </dgm:pt>
    <dgm:pt modelId="{ED2314E0-A574-4B5B-BB20-6033269FBDE4}" type="pres">
      <dgm:prSet presAssocID="{C06F1BB9-B0B4-4F2A-BDC9-E75326DD2C41}" presName="spaceBetweenRectangles" presStyleCnt="0"/>
      <dgm:spPr/>
    </dgm:pt>
    <dgm:pt modelId="{29BE5DF2-5BD0-4D99-801F-33CD21157786}" type="pres">
      <dgm:prSet presAssocID="{D93576F7-99CF-4FA6-90FF-2CF893C08B40}" presName="parentLin" presStyleCnt="0"/>
      <dgm:spPr/>
    </dgm:pt>
    <dgm:pt modelId="{FF20E985-FE67-472D-B1DE-7E22FDD02DE7}" type="pres">
      <dgm:prSet presAssocID="{D93576F7-99CF-4FA6-90FF-2CF893C08B40}" presName="parentLeftMargin" presStyleLbl="node1" presStyleIdx="0" presStyleCnt="4"/>
      <dgm:spPr/>
    </dgm:pt>
    <dgm:pt modelId="{5886B9F8-4110-4EC7-BB25-9119851E11C9}" type="pres">
      <dgm:prSet presAssocID="{D93576F7-99CF-4FA6-90FF-2CF893C08B4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CA313DC-5B3D-41B0-AF98-12EFF1E72DD1}" type="pres">
      <dgm:prSet presAssocID="{D93576F7-99CF-4FA6-90FF-2CF893C08B40}" presName="negativeSpace" presStyleCnt="0"/>
      <dgm:spPr/>
    </dgm:pt>
    <dgm:pt modelId="{76EB320F-5691-4D7E-A14A-25AE7A4FDF94}" type="pres">
      <dgm:prSet presAssocID="{D93576F7-99CF-4FA6-90FF-2CF893C08B40}" presName="childText" presStyleLbl="conFgAcc1" presStyleIdx="1" presStyleCnt="4">
        <dgm:presLayoutVars>
          <dgm:bulletEnabled val="1"/>
        </dgm:presLayoutVars>
      </dgm:prSet>
      <dgm:spPr/>
    </dgm:pt>
    <dgm:pt modelId="{CA8B1505-1D9D-4484-8E84-265595EC561B}" type="pres">
      <dgm:prSet presAssocID="{AAB21282-D88E-4C63-A286-7FF97CE7CBB4}" presName="spaceBetweenRectangles" presStyleCnt="0"/>
      <dgm:spPr/>
    </dgm:pt>
    <dgm:pt modelId="{0492EF4B-EB30-412E-B4A7-8A1E7E25E76B}" type="pres">
      <dgm:prSet presAssocID="{20C6242C-198B-4196-894B-13519AA6E93C}" presName="parentLin" presStyleCnt="0"/>
      <dgm:spPr/>
    </dgm:pt>
    <dgm:pt modelId="{76B31237-B3D6-4EA9-ADAA-E42C4CF2D97A}" type="pres">
      <dgm:prSet presAssocID="{20C6242C-198B-4196-894B-13519AA6E93C}" presName="parentLeftMargin" presStyleLbl="node1" presStyleIdx="1" presStyleCnt="4"/>
      <dgm:spPr/>
    </dgm:pt>
    <dgm:pt modelId="{AA25E710-CDEE-44FE-83C8-167058F6F588}" type="pres">
      <dgm:prSet presAssocID="{20C6242C-198B-4196-894B-13519AA6E93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D736569-8842-4B28-B679-150E5744B892}" type="pres">
      <dgm:prSet presAssocID="{20C6242C-198B-4196-894B-13519AA6E93C}" presName="negativeSpace" presStyleCnt="0"/>
      <dgm:spPr/>
    </dgm:pt>
    <dgm:pt modelId="{59AB6441-65B2-4923-A27F-DF910E7917F9}" type="pres">
      <dgm:prSet presAssocID="{20C6242C-198B-4196-894B-13519AA6E93C}" presName="childText" presStyleLbl="conFgAcc1" presStyleIdx="2" presStyleCnt="4">
        <dgm:presLayoutVars>
          <dgm:bulletEnabled val="1"/>
        </dgm:presLayoutVars>
      </dgm:prSet>
      <dgm:spPr/>
    </dgm:pt>
    <dgm:pt modelId="{9B64284F-EFAF-4C76-AC57-28AB9AE24C8E}" type="pres">
      <dgm:prSet presAssocID="{E0B7B6AE-8492-43EE-84FE-5F6652D2810F}" presName="spaceBetweenRectangles" presStyleCnt="0"/>
      <dgm:spPr/>
    </dgm:pt>
    <dgm:pt modelId="{3FCAE1DF-B61F-48FE-86D5-9980FBD28342}" type="pres">
      <dgm:prSet presAssocID="{C5DF7B5C-3C9A-4446-9AD4-FC4DDBCC1DAF}" presName="parentLin" presStyleCnt="0"/>
      <dgm:spPr/>
    </dgm:pt>
    <dgm:pt modelId="{4C82F185-F139-4A05-9FAF-E9DE912D9AED}" type="pres">
      <dgm:prSet presAssocID="{C5DF7B5C-3C9A-4446-9AD4-FC4DDBCC1DAF}" presName="parentLeftMargin" presStyleLbl="node1" presStyleIdx="2" presStyleCnt="4"/>
      <dgm:spPr/>
    </dgm:pt>
    <dgm:pt modelId="{10D35D45-5AC9-4035-A07D-BB143AA02239}" type="pres">
      <dgm:prSet presAssocID="{C5DF7B5C-3C9A-4446-9AD4-FC4DDBCC1DAF}" presName="parentText" presStyleLbl="node1" presStyleIdx="3" presStyleCnt="4" custScaleY="124288" custLinFactNeighborX="5828" custLinFactNeighborY="15601">
        <dgm:presLayoutVars>
          <dgm:chMax val="0"/>
          <dgm:bulletEnabled val="1"/>
        </dgm:presLayoutVars>
      </dgm:prSet>
      <dgm:spPr/>
    </dgm:pt>
    <dgm:pt modelId="{A1D59F29-74A8-4FC7-BD89-3CFA2E32E375}" type="pres">
      <dgm:prSet presAssocID="{C5DF7B5C-3C9A-4446-9AD4-FC4DDBCC1DAF}" presName="negativeSpace" presStyleCnt="0"/>
      <dgm:spPr/>
    </dgm:pt>
    <dgm:pt modelId="{F39F26E9-6E87-4A0E-8768-319858E94A11}" type="pres">
      <dgm:prSet presAssocID="{C5DF7B5C-3C9A-4446-9AD4-FC4DDBCC1DAF}" presName="childText" presStyleLbl="conFgAcc1" presStyleIdx="3" presStyleCnt="4" custLinFactNeighborX="1503" custLinFactNeighborY="-26419">
        <dgm:presLayoutVars>
          <dgm:bulletEnabled val="1"/>
        </dgm:presLayoutVars>
      </dgm:prSet>
      <dgm:spPr/>
    </dgm:pt>
  </dgm:ptLst>
  <dgm:cxnLst>
    <dgm:cxn modelId="{64B92B0B-9740-437C-968E-3F6E37E4503F}" srcId="{9F275DA5-9935-40AF-9E4F-C1C62153C5AE}" destId="{D93576F7-99CF-4FA6-90FF-2CF893C08B40}" srcOrd="1" destOrd="0" parTransId="{B05F3E09-1C41-4B73-A54D-25ABB55777AA}" sibTransId="{AAB21282-D88E-4C63-A286-7FF97CE7CBB4}"/>
    <dgm:cxn modelId="{999BD719-B5F3-4D5B-A17D-931901310BC1}" type="presOf" srcId="{51FD82EB-9CC8-4F19-A756-F5768D9B0FF3}" destId="{0827BB34-9993-4B2E-BDF4-D7E3B60EDC0E}" srcOrd="0" destOrd="0" presId="urn:microsoft.com/office/officeart/2005/8/layout/list1"/>
    <dgm:cxn modelId="{78966943-DFDB-4B86-B6FB-5E705C84F023}" type="presOf" srcId="{20C6242C-198B-4196-894B-13519AA6E93C}" destId="{76B31237-B3D6-4EA9-ADAA-E42C4CF2D97A}" srcOrd="0" destOrd="0" presId="urn:microsoft.com/office/officeart/2005/8/layout/list1"/>
    <dgm:cxn modelId="{508AF564-9AAB-4A44-90E4-27E559B3C234}" srcId="{9F275DA5-9935-40AF-9E4F-C1C62153C5AE}" destId="{20C6242C-198B-4196-894B-13519AA6E93C}" srcOrd="2" destOrd="0" parTransId="{5F71EF63-06E6-48E6-9BD6-04E347170B57}" sibTransId="{E0B7B6AE-8492-43EE-84FE-5F6652D2810F}"/>
    <dgm:cxn modelId="{D6A02352-B864-4E73-8798-7ABDAD5D86BB}" srcId="{9F275DA5-9935-40AF-9E4F-C1C62153C5AE}" destId="{51FD82EB-9CC8-4F19-A756-F5768D9B0FF3}" srcOrd="0" destOrd="0" parTransId="{3E7B0D3D-5191-4414-9D17-C91AAE1EE265}" sibTransId="{C06F1BB9-B0B4-4F2A-BDC9-E75326DD2C41}"/>
    <dgm:cxn modelId="{CC223A56-4E01-48B1-82A3-CE67E6DEC52A}" type="presOf" srcId="{D93576F7-99CF-4FA6-90FF-2CF893C08B40}" destId="{5886B9F8-4110-4EC7-BB25-9119851E11C9}" srcOrd="1" destOrd="0" presId="urn:microsoft.com/office/officeart/2005/8/layout/list1"/>
    <dgm:cxn modelId="{E6F6008C-442F-4135-BE11-BFD11E1307DE}" type="presOf" srcId="{D93576F7-99CF-4FA6-90FF-2CF893C08B40}" destId="{FF20E985-FE67-472D-B1DE-7E22FDD02DE7}" srcOrd="0" destOrd="0" presId="urn:microsoft.com/office/officeart/2005/8/layout/list1"/>
    <dgm:cxn modelId="{445A23AD-E870-4539-A87E-4FF6DCF5E99E}" type="presOf" srcId="{9F275DA5-9935-40AF-9E4F-C1C62153C5AE}" destId="{E8E728E0-A7DB-4302-BA32-212542289E27}" srcOrd="0" destOrd="0" presId="urn:microsoft.com/office/officeart/2005/8/layout/list1"/>
    <dgm:cxn modelId="{AA3F38BC-7362-424A-96B0-52260FC10E6F}" type="presOf" srcId="{C5DF7B5C-3C9A-4446-9AD4-FC4DDBCC1DAF}" destId="{10D35D45-5AC9-4035-A07D-BB143AA02239}" srcOrd="1" destOrd="0" presId="urn:microsoft.com/office/officeart/2005/8/layout/list1"/>
    <dgm:cxn modelId="{646E87BD-D567-4BDB-8EA1-D4438DA7EEDA}" type="presOf" srcId="{C5DF7B5C-3C9A-4446-9AD4-FC4DDBCC1DAF}" destId="{4C82F185-F139-4A05-9FAF-E9DE912D9AED}" srcOrd="0" destOrd="0" presId="urn:microsoft.com/office/officeart/2005/8/layout/list1"/>
    <dgm:cxn modelId="{91DFBFC0-C053-4780-A868-D352DC33195D}" type="presOf" srcId="{20C6242C-198B-4196-894B-13519AA6E93C}" destId="{AA25E710-CDEE-44FE-83C8-167058F6F588}" srcOrd="1" destOrd="0" presId="urn:microsoft.com/office/officeart/2005/8/layout/list1"/>
    <dgm:cxn modelId="{58EE54D2-8C83-4D0C-AFD3-9D7CD1CDB1E6}" type="presOf" srcId="{51FD82EB-9CC8-4F19-A756-F5768D9B0FF3}" destId="{3A4BDD33-7485-4743-812D-7E69D8E8404F}" srcOrd="1" destOrd="0" presId="urn:microsoft.com/office/officeart/2005/8/layout/list1"/>
    <dgm:cxn modelId="{398CFAF8-A764-4322-8ACE-CB78DF6F018A}" srcId="{9F275DA5-9935-40AF-9E4F-C1C62153C5AE}" destId="{C5DF7B5C-3C9A-4446-9AD4-FC4DDBCC1DAF}" srcOrd="3" destOrd="0" parTransId="{B205B47E-57B5-45AE-99FE-E3EBC2E4DFB9}" sibTransId="{D53DF444-0AE7-4CD4-907E-15440674734A}"/>
    <dgm:cxn modelId="{9BC38F5A-908F-4076-AD2A-8F4690F929ED}" type="presParOf" srcId="{E8E728E0-A7DB-4302-BA32-212542289E27}" destId="{671DC5FB-DB2C-4A09-931B-6BCBD6A4CD21}" srcOrd="0" destOrd="0" presId="urn:microsoft.com/office/officeart/2005/8/layout/list1"/>
    <dgm:cxn modelId="{254E599E-AA92-4534-BD86-06569C16D5E6}" type="presParOf" srcId="{671DC5FB-DB2C-4A09-931B-6BCBD6A4CD21}" destId="{0827BB34-9993-4B2E-BDF4-D7E3B60EDC0E}" srcOrd="0" destOrd="0" presId="urn:microsoft.com/office/officeart/2005/8/layout/list1"/>
    <dgm:cxn modelId="{953650AB-7716-43D0-A9B3-88A53320DEBC}" type="presParOf" srcId="{671DC5FB-DB2C-4A09-931B-6BCBD6A4CD21}" destId="{3A4BDD33-7485-4743-812D-7E69D8E8404F}" srcOrd="1" destOrd="0" presId="urn:microsoft.com/office/officeart/2005/8/layout/list1"/>
    <dgm:cxn modelId="{BA31074C-7A1C-4810-9727-A6D826DF9302}" type="presParOf" srcId="{E8E728E0-A7DB-4302-BA32-212542289E27}" destId="{4EB56063-C0BF-4001-ABCB-17CBD94D95AF}" srcOrd="1" destOrd="0" presId="urn:microsoft.com/office/officeart/2005/8/layout/list1"/>
    <dgm:cxn modelId="{095003D1-2AD8-40E7-9080-48A7D5D209E0}" type="presParOf" srcId="{E8E728E0-A7DB-4302-BA32-212542289E27}" destId="{DB44EDFD-6B0C-48C7-97D8-5797519A820D}" srcOrd="2" destOrd="0" presId="urn:microsoft.com/office/officeart/2005/8/layout/list1"/>
    <dgm:cxn modelId="{E392CD5E-DFE9-44AB-8EBC-64DC0AAE9B07}" type="presParOf" srcId="{E8E728E0-A7DB-4302-BA32-212542289E27}" destId="{ED2314E0-A574-4B5B-BB20-6033269FBDE4}" srcOrd="3" destOrd="0" presId="urn:microsoft.com/office/officeart/2005/8/layout/list1"/>
    <dgm:cxn modelId="{5D24C983-E6ED-4642-A14C-7E244E3FB8FB}" type="presParOf" srcId="{E8E728E0-A7DB-4302-BA32-212542289E27}" destId="{29BE5DF2-5BD0-4D99-801F-33CD21157786}" srcOrd="4" destOrd="0" presId="urn:microsoft.com/office/officeart/2005/8/layout/list1"/>
    <dgm:cxn modelId="{1445F36E-40D5-469C-8350-AF4CE035652E}" type="presParOf" srcId="{29BE5DF2-5BD0-4D99-801F-33CD21157786}" destId="{FF20E985-FE67-472D-B1DE-7E22FDD02DE7}" srcOrd="0" destOrd="0" presId="urn:microsoft.com/office/officeart/2005/8/layout/list1"/>
    <dgm:cxn modelId="{F3F2DBA3-3B52-426C-BB18-02781EB69D9C}" type="presParOf" srcId="{29BE5DF2-5BD0-4D99-801F-33CD21157786}" destId="{5886B9F8-4110-4EC7-BB25-9119851E11C9}" srcOrd="1" destOrd="0" presId="urn:microsoft.com/office/officeart/2005/8/layout/list1"/>
    <dgm:cxn modelId="{FE827DFF-D01E-44C3-9E6B-34C09EB1FFE3}" type="presParOf" srcId="{E8E728E0-A7DB-4302-BA32-212542289E27}" destId="{8CA313DC-5B3D-41B0-AF98-12EFF1E72DD1}" srcOrd="5" destOrd="0" presId="urn:microsoft.com/office/officeart/2005/8/layout/list1"/>
    <dgm:cxn modelId="{2627C6F5-590E-482D-BC4F-24002C1A16AF}" type="presParOf" srcId="{E8E728E0-A7DB-4302-BA32-212542289E27}" destId="{76EB320F-5691-4D7E-A14A-25AE7A4FDF94}" srcOrd="6" destOrd="0" presId="urn:microsoft.com/office/officeart/2005/8/layout/list1"/>
    <dgm:cxn modelId="{53D43940-8514-439B-AA7E-60568D0997EF}" type="presParOf" srcId="{E8E728E0-A7DB-4302-BA32-212542289E27}" destId="{CA8B1505-1D9D-4484-8E84-265595EC561B}" srcOrd="7" destOrd="0" presId="urn:microsoft.com/office/officeart/2005/8/layout/list1"/>
    <dgm:cxn modelId="{6A31AA30-4C00-4DBC-A868-22D46B3314F0}" type="presParOf" srcId="{E8E728E0-A7DB-4302-BA32-212542289E27}" destId="{0492EF4B-EB30-412E-B4A7-8A1E7E25E76B}" srcOrd="8" destOrd="0" presId="urn:microsoft.com/office/officeart/2005/8/layout/list1"/>
    <dgm:cxn modelId="{309C7BC9-DB72-44E2-9F63-7E2D21798ABB}" type="presParOf" srcId="{0492EF4B-EB30-412E-B4A7-8A1E7E25E76B}" destId="{76B31237-B3D6-4EA9-ADAA-E42C4CF2D97A}" srcOrd="0" destOrd="0" presId="urn:microsoft.com/office/officeart/2005/8/layout/list1"/>
    <dgm:cxn modelId="{6C58CC41-491A-4A2E-B869-CCF5B119DF92}" type="presParOf" srcId="{0492EF4B-EB30-412E-B4A7-8A1E7E25E76B}" destId="{AA25E710-CDEE-44FE-83C8-167058F6F588}" srcOrd="1" destOrd="0" presId="urn:microsoft.com/office/officeart/2005/8/layout/list1"/>
    <dgm:cxn modelId="{BAB64BA1-B227-4036-B8DF-32E5380D048A}" type="presParOf" srcId="{E8E728E0-A7DB-4302-BA32-212542289E27}" destId="{8D736569-8842-4B28-B679-150E5744B892}" srcOrd="9" destOrd="0" presId="urn:microsoft.com/office/officeart/2005/8/layout/list1"/>
    <dgm:cxn modelId="{F77866D6-A37E-423C-9209-83E89AE4F76D}" type="presParOf" srcId="{E8E728E0-A7DB-4302-BA32-212542289E27}" destId="{59AB6441-65B2-4923-A27F-DF910E7917F9}" srcOrd="10" destOrd="0" presId="urn:microsoft.com/office/officeart/2005/8/layout/list1"/>
    <dgm:cxn modelId="{7DA9630E-C7DD-4E01-9F41-47507C02E814}" type="presParOf" srcId="{E8E728E0-A7DB-4302-BA32-212542289E27}" destId="{9B64284F-EFAF-4C76-AC57-28AB9AE24C8E}" srcOrd="11" destOrd="0" presId="urn:microsoft.com/office/officeart/2005/8/layout/list1"/>
    <dgm:cxn modelId="{4A7EEBF9-F9BC-4595-9509-0415C17BDD25}" type="presParOf" srcId="{E8E728E0-A7DB-4302-BA32-212542289E27}" destId="{3FCAE1DF-B61F-48FE-86D5-9980FBD28342}" srcOrd="12" destOrd="0" presId="urn:microsoft.com/office/officeart/2005/8/layout/list1"/>
    <dgm:cxn modelId="{A785B95F-1D4E-4369-B7A1-2F94A0BA52D1}" type="presParOf" srcId="{3FCAE1DF-B61F-48FE-86D5-9980FBD28342}" destId="{4C82F185-F139-4A05-9FAF-E9DE912D9AED}" srcOrd="0" destOrd="0" presId="urn:microsoft.com/office/officeart/2005/8/layout/list1"/>
    <dgm:cxn modelId="{D03A31BC-9320-40DE-AEA1-A1E2046F30B7}" type="presParOf" srcId="{3FCAE1DF-B61F-48FE-86D5-9980FBD28342}" destId="{10D35D45-5AC9-4035-A07D-BB143AA02239}" srcOrd="1" destOrd="0" presId="urn:microsoft.com/office/officeart/2005/8/layout/list1"/>
    <dgm:cxn modelId="{03A8EFBE-C76A-4737-8F7D-91B020D2E9C1}" type="presParOf" srcId="{E8E728E0-A7DB-4302-BA32-212542289E27}" destId="{A1D59F29-74A8-4FC7-BD89-3CFA2E32E375}" srcOrd="13" destOrd="0" presId="urn:microsoft.com/office/officeart/2005/8/layout/list1"/>
    <dgm:cxn modelId="{916F1941-42C4-4679-96AB-D0E93F894209}" type="presParOf" srcId="{E8E728E0-A7DB-4302-BA32-212542289E27}" destId="{F39F26E9-6E87-4A0E-8768-319858E94A1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5BDCF9-4E06-4B49-90BD-D7407434B79F}">
      <dsp:nvSpPr>
        <dsp:cNvPr id="0" name=""/>
        <dsp:cNvSpPr/>
      </dsp:nvSpPr>
      <dsp:spPr>
        <a:xfrm>
          <a:off x="0" y="638"/>
          <a:ext cx="5904643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5B299E-C37F-4543-9723-0EB6CE361696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EDD87A-3DC8-4AC3-B3AB-848AEC9B1B54}">
      <dsp:nvSpPr>
        <dsp:cNvPr id="0" name=""/>
        <dsp:cNvSpPr/>
      </dsp:nvSpPr>
      <dsp:spPr>
        <a:xfrm>
          <a:off x="1725715" y="638"/>
          <a:ext cx="4178927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Demonstrate how geospatial analysis tools in ArcGIS can be used to analyze and model spatial patterns  </a:t>
          </a:r>
        </a:p>
      </dsp:txBody>
      <dsp:txXfrm>
        <a:off x="1725715" y="638"/>
        <a:ext cx="4178927" cy="1494125"/>
      </dsp:txXfrm>
    </dsp:sp>
    <dsp:sp modelId="{2320BD11-7BC4-459F-B455-C987DD34EF51}">
      <dsp:nvSpPr>
        <dsp:cNvPr id="0" name=""/>
        <dsp:cNvSpPr/>
      </dsp:nvSpPr>
      <dsp:spPr>
        <a:xfrm>
          <a:off x="0" y="1868296"/>
          <a:ext cx="5904643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CD96CC-3E3F-41FD-B2F1-B6EE5CF88A42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DF9CC-C345-47EE-8A82-40B6F3AE53BC}">
      <dsp:nvSpPr>
        <dsp:cNvPr id="0" name=""/>
        <dsp:cNvSpPr/>
      </dsp:nvSpPr>
      <dsp:spPr>
        <a:xfrm>
          <a:off x="1725715" y="1868296"/>
          <a:ext cx="4178927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Evaluate how transit, zoning or demographics influence Housing affordability</a:t>
          </a:r>
        </a:p>
      </dsp:txBody>
      <dsp:txXfrm>
        <a:off x="1725715" y="1868296"/>
        <a:ext cx="4178927" cy="1494125"/>
      </dsp:txXfrm>
    </dsp:sp>
    <dsp:sp modelId="{79241380-483B-4CB7-A823-5E326271B4C6}">
      <dsp:nvSpPr>
        <dsp:cNvPr id="0" name=""/>
        <dsp:cNvSpPr/>
      </dsp:nvSpPr>
      <dsp:spPr>
        <a:xfrm>
          <a:off x="0" y="3735953"/>
          <a:ext cx="5904643" cy="14941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DA1208-9CAF-4EA8-AEF1-22AB0FAA0946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4492A-93EA-4052-BAD2-9678F9D59606}">
      <dsp:nvSpPr>
        <dsp:cNvPr id="0" name=""/>
        <dsp:cNvSpPr/>
      </dsp:nvSpPr>
      <dsp:spPr>
        <a:xfrm>
          <a:off x="1725715" y="3735953"/>
          <a:ext cx="4178927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Assess potential future impacts of the Purple Line</a:t>
          </a:r>
        </a:p>
      </dsp:txBody>
      <dsp:txXfrm>
        <a:off x="1725715" y="3735953"/>
        <a:ext cx="4178927" cy="14941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4EDFD-6B0C-48C7-97D8-5797519A820D}">
      <dsp:nvSpPr>
        <dsp:cNvPr id="0" name=""/>
        <dsp:cNvSpPr/>
      </dsp:nvSpPr>
      <dsp:spPr>
        <a:xfrm>
          <a:off x="0" y="402752"/>
          <a:ext cx="100557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4BDD33-7485-4743-812D-7E69D8E8404F}">
      <dsp:nvSpPr>
        <dsp:cNvPr id="0" name=""/>
        <dsp:cNvSpPr/>
      </dsp:nvSpPr>
      <dsp:spPr>
        <a:xfrm>
          <a:off x="502789" y="122312"/>
          <a:ext cx="703904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059" tIns="0" rIns="266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ACS (American Community Survey)</a:t>
          </a:r>
          <a:endParaRPr lang="en-US" sz="1900" kern="1200"/>
        </a:p>
      </dsp:txBody>
      <dsp:txXfrm>
        <a:off x="530169" y="149692"/>
        <a:ext cx="6984286" cy="506120"/>
      </dsp:txXfrm>
    </dsp:sp>
    <dsp:sp modelId="{76EB320F-5691-4D7E-A14A-25AE7A4FDF94}">
      <dsp:nvSpPr>
        <dsp:cNvPr id="0" name=""/>
        <dsp:cNvSpPr/>
      </dsp:nvSpPr>
      <dsp:spPr>
        <a:xfrm>
          <a:off x="0" y="1264592"/>
          <a:ext cx="100557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6B9F8-4110-4EC7-BB25-9119851E11C9}">
      <dsp:nvSpPr>
        <dsp:cNvPr id="0" name=""/>
        <dsp:cNvSpPr/>
      </dsp:nvSpPr>
      <dsp:spPr>
        <a:xfrm>
          <a:off x="502789" y="984152"/>
          <a:ext cx="703904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059" tIns="0" rIns="266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Montgomery County Planning Department</a:t>
          </a:r>
          <a:endParaRPr lang="en-US" sz="1900" kern="1200"/>
        </a:p>
      </dsp:txBody>
      <dsp:txXfrm>
        <a:off x="530169" y="1011532"/>
        <a:ext cx="6984286" cy="506120"/>
      </dsp:txXfrm>
    </dsp:sp>
    <dsp:sp modelId="{59AB6441-65B2-4923-A27F-DF910E7917F9}">
      <dsp:nvSpPr>
        <dsp:cNvPr id="0" name=""/>
        <dsp:cNvSpPr/>
      </dsp:nvSpPr>
      <dsp:spPr>
        <a:xfrm>
          <a:off x="0" y="2126432"/>
          <a:ext cx="100557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25E710-CDEE-44FE-83C8-167058F6F588}">
      <dsp:nvSpPr>
        <dsp:cNvPr id="0" name=""/>
        <dsp:cNvSpPr/>
      </dsp:nvSpPr>
      <dsp:spPr>
        <a:xfrm>
          <a:off x="502789" y="1845992"/>
          <a:ext cx="7039046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059" tIns="0" rIns="266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Historical GTFS Transit Data</a:t>
          </a:r>
          <a:endParaRPr lang="en-US" sz="1900" kern="1200" dirty="0"/>
        </a:p>
      </dsp:txBody>
      <dsp:txXfrm>
        <a:off x="530169" y="1873372"/>
        <a:ext cx="6984286" cy="506120"/>
      </dsp:txXfrm>
    </dsp:sp>
    <dsp:sp modelId="{F39F26E9-6E87-4A0E-8768-319858E94A11}">
      <dsp:nvSpPr>
        <dsp:cNvPr id="0" name=""/>
        <dsp:cNvSpPr/>
      </dsp:nvSpPr>
      <dsp:spPr>
        <a:xfrm>
          <a:off x="0" y="3050409"/>
          <a:ext cx="10055780" cy="478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D35D45-5AC9-4035-A07D-BB143AA02239}">
      <dsp:nvSpPr>
        <dsp:cNvPr id="0" name=""/>
        <dsp:cNvSpPr/>
      </dsp:nvSpPr>
      <dsp:spPr>
        <a:xfrm>
          <a:off x="532091" y="2795335"/>
          <a:ext cx="7039046" cy="69710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059" tIns="0" rIns="266059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Prediction Inputs: </a:t>
          </a:r>
        </a:p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Development Pipeline and Purple line Station Location    </a:t>
          </a:r>
          <a:endParaRPr lang="en-US" sz="1900" kern="1200" dirty="0"/>
        </a:p>
      </dsp:txBody>
      <dsp:txXfrm>
        <a:off x="566121" y="2829365"/>
        <a:ext cx="6970986" cy="629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CEC3D-96F7-401F-9673-3EE7F75C9C5B}" type="datetimeFigureOut">
              <a:rPr lang="en-US"/>
              <a:t>12/17/2025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ED8CD-4E4C-49AC-BDC6-2963BA49E54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417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2BCF4-D26D-4DAF-9F57-FE1E61FE7935}" type="datetimeFigureOut">
              <a:rPr lang="en-US"/>
              <a:t>12/17/2025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91549-43BF-425A-AF25-75262019208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2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307529" y="1267730"/>
            <a:ext cx="9573768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7424" y="1411615"/>
            <a:ext cx="929397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34543" y="1267730"/>
            <a:ext cx="19197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5248813" y="1267731"/>
            <a:ext cx="1691199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301" y="2091263"/>
            <a:ext cx="9066224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198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1693" y="4682063"/>
            <a:ext cx="906848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063" indent="0" algn="ctr">
              <a:buNone/>
              <a:defRPr sz="1600"/>
            </a:lvl2pPr>
            <a:lvl3pPr marL="914126" indent="0" algn="ctr">
              <a:buNone/>
              <a:defRPr sz="16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7375" y="1341256"/>
            <a:ext cx="1554075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1C93FC7-9D1A-468B-98DB-D1E8D74418D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517" y="5211060"/>
            <a:ext cx="5903962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4678" y="5212080"/>
            <a:ext cx="211133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025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16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9258" y="762000"/>
            <a:ext cx="2361585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7982" y="762000"/>
            <a:ext cx="8075097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4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5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307529" y="1267730"/>
            <a:ext cx="9573768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447423" y="1411615"/>
            <a:ext cx="9293979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134543" y="1267730"/>
            <a:ext cx="19197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5248813" y="1267731"/>
            <a:ext cx="1691199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216" y="2094309"/>
            <a:ext cx="906848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198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217" y="4682062"/>
            <a:ext cx="9068486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0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0422" y="1344502"/>
            <a:ext cx="1554075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1C93FC7-9D1A-468B-98DB-D1E8D74418D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174" y="5211060"/>
            <a:ext cx="5905486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2263" y="5211060"/>
            <a:ext cx="2111714" cy="228600"/>
          </a:xfrm>
        </p:spPr>
        <p:txBody>
          <a:bodyPr/>
          <a:lstStyle/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705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522" y="2103120"/>
            <a:ext cx="4753642" cy="374904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8661" y="2103120"/>
            <a:ext cx="4753642" cy="374904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6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569" y="2074334"/>
            <a:ext cx="4753642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99" b="0">
                <a:solidFill>
                  <a:schemeClr val="tx2"/>
                </a:solidFill>
                <a:latin typeface="+mn-lt"/>
              </a:defRPr>
            </a:lvl1pPr>
            <a:lvl2pPr marL="457063" indent="0">
              <a:buNone/>
              <a:defRPr sz="18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569" y="2755898"/>
            <a:ext cx="4753642" cy="320040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1708" y="2074334"/>
            <a:ext cx="4753642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99" b="0">
                <a:solidFill>
                  <a:schemeClr val="tx2"/>
                </a:solidFill>
              </a:defRPr>
            </a:lvl1pPr>
            <a:lvl2pPr marL="457063" indent="0">
              <a:buNone/>
              <a:defRPr sz="18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1708" y="2756581"/>
            <a:ext cx="4753642" cy="320040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7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0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465" y="237744"/>
            <a:ext cx="852913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9018037" y="237744"/>
            <a:ext cx="2925318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979" y="607392"/>
            <a:ext cx="2430147" cy="1645920"/>
          </a:xfrm>
        </p:spPr>
        <p:txBody>
          <a:bodyPr anchor="b">
            <a:normAutofit/>
          </a:bodyPr>
          <a:lstStyle>
            <a:lvl1pPr algn="l" defTabSz="91412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99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621" y="609600"/>
            <a:ext cx="7770376" cy="5334000"/>
          </a:xfrm>
        </p:spPr>
        <p:txBody>
          <a:bodyPr/>
          <a:lstStyle>
            <a:lvl1pPr>
              <a:defRPr sz="1799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3979" y="2286000"/>
            <a:ext cx="2430147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0970" y="6223002"/>
            <a:ext cx="1462659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155161" y="374904"/>
            <a:ext cx="2651069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18037" y="237744"/>
            <a:ext cx="2925318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3979" y="603504"/>
            <a:ext cx="2431671" cy="1645920"/>
          </a:xfrm>
        </p:spPr>
        <p:txBody>
          <a:bodyPr anchor="b">
            <a:noAutofit/>
          </a:bodyPr>
          <a:lstStyle>
            <a:lvl1pPr algn="l">
              <a:defRPr sz="2799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40" y="237744"/>
            <a:ext cx="8529130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3979" y="2286000"/>
            <a:ext cx="2431671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063" indent="0">
              <a:buNone/>
              <a:defRPr sz="1200"/>
            </a:lvl2pPr>
            <a:lvl3pPr marL="914126" indent="0">
              <a:buNone/>
              <a:defRPr sz="1000"/>
            </a:lvl3pPr>
            <a:lvl4pPr marL="1371189" indent="0">
              <a:buNone/>
              <a:defRPr sz="900"/>
            </a:lvl4pPr>
            <a:lvl5pPr marL="1828251" indent="0">
              <a:buNone/>
              <a:defRPr sz="900"/>
            </a:lvl5pPr>
            <a:lvl6pPr marL="2285314" indent="0">
              <a:buNone/>
              <a:defRPr sz="900"/>
            </a:lvl6pPr>
            <a:lvl7pPr marL="2742377" indent="0">
              <a:buNone/>
              <a:defRPr sz="900"/>
            </a:lvl7pPr>
            <a:lvl8pPr marL="3199440" indent="0">
              <a:buNone/>
              <a:defRPr sz="900"/>
            </a:lvl8pPr>
            <a:lvl9pPr marL="365650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1C93FC7-9D1A-468B-98DB-D1E8D74418D9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126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4021" y="6227064"/>
            <a:ext cx="1462659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3F31473-23EB-4724-8B59-FE6D21D89FA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155161" y="374904"/>
            <a:ext cx="2651069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2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35" y="237744"/>
            <a:ext cx="11719555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522" y="642594"/>
            <a:ext cx="10055781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522" y="2103120"/>
            <a:ext cx="10055781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248" y="6307672"/>
            <a:ext cx="2742486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1C93FC7-9D1A-468B-98DB-D1E8D74418D9}" type="datetimeFigureOut">
              <a:rPr lang="en-US" smtClean="0"/>
              <a:pPr/>
              <a:t>12/17/2025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051" y="6307672"/>
            <a:ext cx="5210723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7153" y="6307672"/>
            <a:ext cx="1462659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A3F31473-23EB-4724-8B59-FE6D21D89F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4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lang="en-US" sz="4799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25" indent="-182825" algn="l" defTabSz="914126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301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538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76" indent="-182825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9952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89943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9934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99250" indent="-228531" algn="l" defTabSz="914126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D963D1E-9CEE-4CE6-A0FF-CEFE96CC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644380-6018-4B81-9DA9-9F06C59CE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8549" y="3439568"/>
            <a:ext cx="3731273" cy="157565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3100" dirty="0"/>
              <a:t>Using machine learning in GIS to predict housing affordability changes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548ABF7-EAB1-47F4-A166-1E6B2F84A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7534559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E3EF64B6-EF6F-4034-9831-AD0B821C1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293" y="438538"/>
            <a:ext cx="6708436" cy="6002060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C80ABDB-25F5-417A-A33F-61660B8E7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121" y="650014"/>
            <a:ext cx="3366341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house with a graph&#10;&#10;AI-generated content may be incorrect.">
            <a:extLst>
              <a:ext uri="{FF2B5EF4-FFF2-40B4-BE49-F238E27FC236}">
                <a16:creationId xmlns:a16="http://schemas.microsoft.com/office/drawing/2014/main" id="{2A538346-957A-D04F-1EF3-75D3027A0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2" y="1381653"/>
            <a:ext cx="3043904" cy="1803794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ECA351B0-F844-42E9-B2D2-5B49B8B3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1863" y="650015"/>
            <a:ext cx="2765038" cy="21426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BB5D28F-9B96-4EA2-AECC-58ADD21F4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122" y="4088215"/>
            <a:ext cx="3375669" cy="212485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BE6A425-9B55-46B4-A7A8-5AC179503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1864" y="2947051"/>
            <a:ext cx="2765038" cy="326602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blue and yellow logo with a shield and text&#10;&#10;AI-generated content may be incorrect.">
            <a:extLst>
              <a:ext uri="{FF2B5EF4-FFF2-40B4-BE49-F238E27FC236}">
                <a16:creationId xmlns:a16="http://schemas.microsoft.com/office/drawing/2014/main" id="{BEAF14E7-5A07-2913-6013-535B0DAC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371" y="3357767"/>
            <a:ext cx="2433704" cy="2433704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761411" y="869515"/>
            <a:ext cx="2801291" cy="96502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00000"/>
              </a:lnSpc>
            </a:pPr>
            <a:endParaRPr lang="en-US" dirty="0"/>
          </a:p>
          <a:p>
            <a:pPr defTabSz="914400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7D997-8268-53B0-F0C6-12E6350C73AA}"/>
              </a:ext>
            </a:extLst>
          </p:cNvPr>
          <p:cNvSpPr txBox="1"/>
          <p:nvPr/>
        </p:nvSpPr>
        <p:spPr>
          <a:xfrm>
            <a:off x="7923212" y="5562601"/>
            <a:ext cx="281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 defTabSz="91440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Lydia Akalu</a:t>
            </a:r>
          </a:p>
          <a:p>
            <a:pPr indent="-182880" defTabSz="91440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DATA-205-21844</a:t>
            </a:r>
          </a:p>
          <a:p>
            <a:pPr indent="-182880" defTabSz="914400">
              <a:lnSpc>
                <a:spcPct val="100000"/>
              </a:lnSpc>
              <a:buFont typeface="Garamond" pitchFamily="18" charset="0"/>
              <a:buChar char="◦"/>
            </a:pPr>
            <a:r>
              <a:rPr lang="en-US" dirty="0"/>
              <a:t>Dec 10, 2025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8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890CDD-32CD-124D-3337-82CC2E1FAB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FDD6D7-E15E-45B2-8E57-B524DCCF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Interior of empty bus">
            <a:extLst>
              <a:ext uri="{FF2B5EF4-FFF2-40B4-BE49-F238E27FC236}">
                <a16:creationId xmlns:a16="http://schemas.microsoft.com/office/drawing/2014/main" id="{97D714E9-1B4E-C1DB-AC2F-3405DB5140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85000"/>
          </a:blip>
          <a:srcRect r="9090" b="23371"/>
          <a:stretch>
            <a:fillRect/>
          </a:stretch>
        </p:blipFill>
        <p:spPr>
          <a:xfrm>
            <a:off x="20" y="10"/>
            <a:ext cx="12188805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EEE183A-3885-48A5-9148-CD66C3258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44" y="237744"/>
            <a:ext cx="7650985" cy="638251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6763A-D16F-B0C1-9E8F-D59BB1B0CF86}"/>
              </a:ext>
            </a:extLst>
          </p:cNvPr>
          <p:cNvSpPr txBox="1"/>
          <p:nvPr/>
        </p:nvSpPr>
        <p:spPr>
          <a:xfrm>
            <a:off x="455612" y="1676400"/>
            <a:ext cx="3026219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LOSATransit_t1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10287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is Level of service accessibility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measures how good transit service is in the neighborhood . 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Measured using Transitland GTFS data and Esri's calculate transit service frequency tool</a:t>
            </a:r>
          </a:p>
        </p:txBody>
      </p:sp>
      <p:pic>
        <p:nvPicPr>
          <p:cNvPr id="2" name="Picture 1" descr="A map of losa transit variable&#10;&#10;AI-generated content may be incorrect.">
            <a:extLst>
              <a:ext uri="{FF2B5EF4-FFF2-40B4-BE49-F238E27FC236}">
                <a16:creationId xmlns:a16="http://schemas.microsoft.com/office/drawing/2014/main" id="{EE273300-4855-265D-68BF-D7977BCB98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573" y="685800"/>
            <a:ext cx="7426039" cy="578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6F729-BA51-9C14-B412-5CBC28C705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9C9692-C04B-E386-7317-A38F48D367ED}"/>
              </a:ext>
            </a:extLst>
          </p:cNvPr>
          <p:cNvSpPr txBox="1"/>
          <p:nvPr/>
        </p:nvSpPr>
        <p:spPr>
          <a:xfrm>
            <a:off x="303212" y="1447800"/>
            <a:ext cx="1257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A025E-4BB3-B5F9-5DF1-D0A866AE97CB}"/>
              </a:ext>
            </a:extLst>
          </p:cNvPr>
          <p:cNvSpPr txBox="1"/>
          <p:nvPr/>
        </p:nvSpPr>
        <p:spPr>
          <a:xfrm>
            <a:off x="303212" y="228600"/>
            <a:ext cx="6440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Exploratory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9527B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Regression 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5174A6-507E-5208-77F6-01214EF6F5BB}"/>
              </a:ext>
            </a:extLst>
          </p:cNvPr>
          <p:cNvSpPr txBox="1"/>
          <p:nvPr/>
        </p:nvSpPr>
        <p:spPr>
          <a:xfrm>
            <a:off x="485555" y="882815"/>
            <a:ext cx="53802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Significance of the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lvl="0" indent="-342900">
              <a:buAutoNum type="arabicPeriod"/>
            </a:pPr>
            <a:r>
              <a:rPr lang="en-US" b="1" dirty="0"/>
              <a:t>LOWINC_SHR_T1 (Low-income share): 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100% significant → this variable is consistently meaningful everywhere in the county.</a:t>
            </a:r>
          </a:p>
          <a:p>
            <a:pPr lvl="0"/>
            <a:r>
              <a:rPr lang="en-US" dirty="0"/>
              <a:t>100% positive → higher low-income share is positively associated with our dependent variable (change in affordability).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</a:t>
            </a:r>
            <a:r>
              <a:rPr lang="en-US" b="1" dirty="0"/>
              <a:t>. HIGHEDU_SHR_T1 (Higher-education share)</a:t>
            </a:r>
          </a:p>
          <a:p>
            <a:endParaRPr lang="en-US" dirty="0"/>
          </a:p>
          <a:p>
            <a:pPr lvl="0"/>
            <a:r>
              <a:rPr lang="en-US" dirty="0"/>
              <a:t>100% significant → consistently useful predictor.</a:t>
            </a:r>
          </a:p>
          <a:p>
            <a:pPr lvl="0"/>
            <a:r>
              <a:rPr lang="en-US" dirty="0"/>
              <a:t>100% negative → the relationship is always negative.</a:t>
            </a:r>
          </a:p>
        </p:txBody>
      </p:sp>
      <p:pic>
        <p:nvPicPr>
          <p:cNvPr id="3" name="Graphic 2" descr="Statistics">
            <a:extLst>
              <a:ext uri="{FF2B5EF4-FFF2-40B4-BE49-F238E27FC236}">
                <a16:creationId xmlns:a16="http://schemas.microsoft.com/office/drawing/2014/main" id="{C833ABDA-6144-B177-BB3A-AAC6E2F3F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5634" y="-38867"/>
            <a:ext cx="6875846" cy="6875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7C1B4F-099C-FFAB-E4E5-36E1C2171847}"/>
              </a:ext>
            </a:extLst>
          </p:cNvPr>
          <p:cNvSpPr txBox="1"/>
          <p:nvPr/>
        </p:nvSpPr>
        <p:spPr>
          <a:xfrm>
            <a:off x="6048155" y="882815"/>
            <a:ext cx="553265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3. R_SHARE_T1 (Renter share)</a:t>
            </a:r>
          </a:p>
          <a:p>
            <a:r>
              <a:rPr lang="en-US" dirty="0"/>
              <a:t>100% significant → very strong and stable variable.</a:t>
            </a:r>
          </a:p>
          <a:p>
            <a:r>
              <a:rPr lang="en-US" dirty="0"/>
              <a:t>100% positive → renters share is positively related to change in affordability</a:t>
            </a:r>
          </a:p>
          <a:p>
            <a:endParaRPr lang="en-US" dirty="0"/>
          </a:p>
          <a:p>
            <a:r>
              <a:rPr lang="en-US" b="1" dirty="0"/>
              <a:t>4. MF_ZONE_T1 (Multifamily zoning share)</a:t>
            </a:r>
          </a:p>
          <a:p>
            <a:r>
              <a:rPr lang="en-US" dirty="0"/>
              <a:t>61.40% significant → weak positive relationship</a:t>
            </a:r>
          </a:p>
          <a:p>
            <a:endParaRPr lang="en-US" b="1" dirty="0"/>
          </a:p>
          <a:p>
            <a:r>
              <a:rPr lang="en-US" b="1" dirty="0"/>
              <a:t>5. LOSATransit_T1 (Low-access transit areas)</a:t>
            </a:r>
          </a:p>
          <a:p>
            <a:r>
              <a:rPr lang="en-US" dirty="0"/>
              <a:t>50.88% significant</a:t>
            </a:r>
          </a:p>
          <a:p>
            <a:endParaRPr lang="en-US" dirty="0"/>
          </a:p>
          <a:p>
            <a:r>
              <a:rPr lang="en-US" dirty="0"/>
              <a:t>OLS model using those variables to evaluate their combined effect and compare the R². </a:t>
            </a:r>
          </a:p>
          <a:p>
            <a:r>
              <a:rPr lang="en-US" dirty="0"/>
              <a:t>Multiple R-Squared</a:t>
            </a:r>
          </a:p>
          <a:p>
            <a:r>
              <a:rPr lang="en-US" dirty="0"/>
              <a:t>0.544304</a:t>
            </a:r>
          </a:p>
        </p:txBody>
      </p:sp>
    </p:spTree>
    <p:extLst>
      <p:ext uri="{BB962C8B-B14F-4D97-AF65-F5344CB8AC3E}">
        <p14:creationId xmlns:p14="http://schemas.microsoft.com/office/powerpoint/2010/main" val="40612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950F6-06A1-9B6B-87CE-5E3CE6954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74C018-1761-0487-671F-C12226E6A7F2}"/>
              </a:ext>
            </a:extLst>
          </p:cNvPr>
          <p:cNvSpPr txBox="1"/>
          <p:nvPr/>
        </p:nvSpPr>
        <p:spPr>
          <a:xfrm>
            <a:off x="303212" y="1447800"/>
            <a:ext cx="12573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regression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Shows how relationships vary across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variable works at its own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Reveals where variables matter most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C6229-E0DB-6FF2-A98E-9F88CB06AA11}"/>
              </a:ext>
            </a:extLst>
          </p:cNvPr>
          <p:cNvSpPr txBox="1"/>
          <p:nvPr/>
        </p:nvSpPr>
        <p:spPr>
          <a:xfrm>
            <a:off x="303212" y="228600"/>
            <a:ext cx="10896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39527B"/>
                </a:solidFill>
                <a:latin typeface="Corbel"/>
                <a:ea typeface="+mj-ea"/>
                <a:cs typeface="+mj-cs"/>
              </a:rPr>
              <a:t>Multiscale Geographical Weighted Regression  (MGWR)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39527B"/>
                </a:solidFill>
                <a:effectLst/>
                <a:uLnTx/>
                <a:uFillTx/>
                <a:latin typeface="Corbel"/>
                <a:ea typeface="+mj-ea"/>
                <a:cs typeface="+mj-cs"/>
              </a:rPr>
              <a:t> 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49044BB-9C3C-7587-993E-70FAF9CFE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12" y="5958347"/>
            <a:ext cx="1218882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9CCC1-43E7-DF95-AA26-7796BF4D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12" y="3392214"/>
            <a:ext cx="10269383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24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AF90B-1646-900F-2E4E-5D2314828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map of different colored regions&#10;&#10;AI-generated content may be incorrect.">
            <a:extLst>
              <a:ext uri="{FF2B5EF4-FFF2-40B4-BE49-F238E27FC236}">
                <a16:creationId xmlns:a16="http://schemas.microsoft.com/office/drawing/2014/main" id="{664ACA97-5D53-8F80-E096-3BFF9FB136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640" y="457200"/>
            <a:ext cx="715754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43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A1234-A8B7-38C2-6520-ED956261B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5F4EEF-0B1B-130E-E58C-C9B986F88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23" y="260131"/>
            <a:ext cx="8143972" cy="629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0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42D71-C2DB-D0A3-0466-21CE11924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0B50D8-2DE1-6121-4DA1-97E24C4D7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28600"/>
            <a:ext cx="8283388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F4A6-B2ED-EA0D-C7CB-89740EF04B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3552F0-6338-AEE1-6C34-F6166E027E4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4570412" y="267261"/>
            <a:ext cx="7404332" cy="62859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0A9B95-0DD6-505C-3ED0-D46E11D84C26}"/>
              </a:ext>
            </a:extLst>
          </p:cNvPr>
          <p:cNvSpPr txBox="1"/>
          <p:nvPr/>
        </p:nvSpPr>
        <p:spPr>
          <a:xfrm>
            <a:off x="372569" y="397623"/>
            <a:ext cx="1082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Prediction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38E00-1FF0-22E7-1514-471B7C06B656}"/>
              </a:ext>
            </a:extLst>
          </p:cNvPr>
          <p:cNvSpPr txBox="1"/>
          <p:nvPr/>
        </p:nvSpPr>
        <p:spPr>
          <a:xfrm>
            <a:off x="379412" y="1676400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Forest-Based Regression &amp; Prediction (FBCR)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Builds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we using this tool?</a:t>
            </a:r>
          </a:p>
        </p:txBody>
      </p:sp>
    </p:spTree>
    <p:extLst>
      <p:ext uri="{BB962C8B-B14F-4D97-AF65-F5344CB8AC3E}">
        <p14:creationId xmlns:p14="http://schemas.microsoft.com/office/powerpoint/2010/main" val="40887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FC632-AB5D-B875-4962-BB61E01F7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C31BA-F078-28FD-51F0-28DB6F41C8E9}"/>
              </a:ext>
            </a:extLst>
          </p:cNvPr>
          <p:cNvSpPr txBox="1"/>
          <p:nvPr/>
        </p:nvSpPr>
        <p:spPr>
          <a:xfrm>
            <a:off x="455612" y="30480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Prediction output</a:t>
            </a:r>
          </a:p>
        </p:txBody>
      </p:sp>
      <p:pic>
        <p:nvPicPr>
          <p:cNvPr id="5" name="Picture 4" descr="A map of a neighborhood&#10;&#10;AI-generated content may be incorrect.">
            <a:extLst>
              <a:ext uri="{FF2B5EF4-FFF2-40B4-BE49-F238E27FC236}">
                <a16:creationId xmlns:a16="http://schemas.microsoft.com/office/drawing/2014/main" id="{C932A951-BE2D-986B-5051-804774D47B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15" y="890676"/>
            <a:ext cx="6701248" cy="5178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32DBA4-8C6E-D670-FCEF-6C9357EF8866}"/>
              </a:ext>
            </a:extLst>
          </p:cNvPr>
          <p:cNvSpPr txBox="1"/>
          <p:nvPr/>
        </p:nvSpPr>
        <p:spPr>
          <a:xfrm>
            <a:off x="7047363" y="990600"/>
            <a:ext cx="3274246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Transit → very weak effect, model could not predict well</a:t>
            </a:r>
          </a:p>
          <a:p>
            <a:endParaRPr lang="en-US" dirty="0"/>
          </a:p>
          <a:p>
            <a:r>
              <a:rPr lang="en-US" dirty="0"/>
              <a:t>The model is not capturing all local neighborhood factors,</a:t>
            </a:r>
          </a:p>
          <a:p>
            <a:endParaRPr lang="en-US" dirty="0"/>
          </a:p>
          <a:p>
            <a:r>
              <a:rPr lang="en-US" dirty="0"/>
              <a:t>Some important predictors may be missing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And the housing affordability patterns may be more spatially complex than what the model can learn from the input variables</a:t>
            </a:r>
          </a:p>
        </p:txBody>
      </p:sp>
    </p:spTree>
    <p:extLst>
      <p:ext uri="{BB962C8B-B14F-4D97-AF65-F5344CB8AC3E}">
        <p14:creationId xmlns:p14="http://schemas.microsoft.com/office/powerpoint/2010/main" val="372556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5FBA85-2342-6710-3359-006524F7E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D01B71A-0238-3B7A-5C86-DCCF2A80DB9F}"/>
              </a:ext>
            </a:extLst>
          </p:cNvPr>
          <p:cNvSpPr txBox="1"/>
          <p:nvPr/>
        </p:nvSpPr>
        <p:spPr>
          <a:xfrm>
            <a:off x="608012" y="624110"/>
            <a:ext cx="10893605" cy="5950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Next steps / what we should have done better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80600-040A-AEA5-7C7D-A0A5792DB37C}"/>
              </a:ext>
            </a:extLst>
          </p:cNvPr>
          <p:cNvSpPr txBox="1"/>
          <p:nvPr/>
        </p:nvSpPr>
        <p:spPr>
          <a:xfrm>
            <a:off x="455612" y="1692634"/>
            <a:ext cx="8041821" cy="44033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more future Variable like different income variable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 more transit data. Separate Bus line from metro line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Find a different way to measure transit ( like job accessibility by transit or so on)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endParaRPr lang="en-US" sz="1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/>
              <a:t>Run scenario analysis (different headways, different development pipeline assumptions).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900" dirty="0"/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r>
              <a:rPr lang="en-US" sz="1900" dirty="0"/>
              <a:t>Need of housing economists/ urban planners to help with us define variables.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Wingdings 3" charset="2"/>
              <a:buChar char=""/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pic>
        <p:nvPicPr>
          <p:cNvPr id="8" name="Graphic 7" descr="Business Growth">
            <a:extLst>
              <a:ext uri="{FF2B5EF4-FFF2-40B4-BE49-F238E27FC236}">
                <a16:creationId xmlns:a16="http://schemas.microsoft.com/office/drawing/2014/main" id="{28954F2B-57DB-C5AA-3F03-C6F8F33A7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97314" y="1371600"/>
            <a:ext cx="2872411" cy="287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8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A35246-5C37-9551-818C-142103585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CDF51-61CA-E144-2D8A-20F915355488}"/>
              </a:ext>
            </a:extLst>
          </p:cNvPr>
          <p:cNvSpPr txBox="1"/>
          <p:nvPr/>
        </p:nvSpPr>
        <p:spPr>
          <a:xfrm>
            <a:off x="760412" y="685800"/>
            <a:ext cx="716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Acknowledgement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9FF04B-A701-8839-AF37-94A7FEE46505}"/>
              </a:ext>
            </a:extLst>
          </p:cNvPr>
          <p:cNvSpPr txBox="1"/>
          <p:nvPr/>
        </p:nvSpPr>
        <p:spPr>
          <a:xfrm>
            <a:off x="608012" y="1447800"/>
            <a:ext cx="10591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would like to express my sincere gratitude to: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My sponsor, Russell – for providing mentorship that strengthened my learning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Professor Lori – for her continuous guidance, feedback, and support throughout this entire project.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team at Montgomery County Government office for offering valuable data resources, insights, and an opportunity to work on a real-world project that has deep community impact.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Montgomery College and Professor Saidi – for providing this wonderful opportunity and for supporting my academic and professional development.</a:t>
            </a:r>
          </a:p>
        </p:txBody>
      </p:sp>
    </p:spTree>
    <p:extLst>
      <p:ext uri="{BB962C8B-B14F-4D97-AF65-F5344CB8AC3E}">
        <p14:creationId xmlns:p14="http://schemas.microsoft.com/office/powerpoint/2010/main" val="8759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4E9CECC-3FFF-9301-F54E-4F434FD0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354" y="727626"/>
            <a:ext cx="4600953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 dirty="0"/>
              <a:t>Introduction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3047B46-4F2F-4746-8B82-B30EAAAE0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5" y="0"/>
            <a:ext cx="634264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54E8A8E-D194-4D55-92A3-6B0799722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2960" y="253548"/>
            <a:ext cx="5850271" cy="638481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97CCEC-1BA5-A397-FF7A-4AC45B7311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741" r="13374" b="2"/>
          <a:stretch>
            <a:fillRect/>
          </a:stretch>
        </p:blipFill>
        <p:spPr>
          <a:xfrm>
            <a:off x="407325" y="419292"/>
            <a:ext cx="5521538" cy="60533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BEF7C4-7554-AFD0-F806-B69A3573D36E}"/>
              </a:ext>
            </a:extLst>
          </p:cNvPr>
          <p:cNvSpPr txBox="1"/>
          <p:nvPr/>
        </p:nvSpPr>
        <p:spPr>
          <a:xfrm>
            <a:off x="6844354" y="2538919"/>
            <a:ext cx="4600953" cy="3596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Housing affordability in Moco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Purple line and gentrification 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19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satMod val="92000"/>
                <a:lumMod val="120000"/>
              </a:schemeClr>
            </a:gs>
            <a:gs pos="100000">
              <a:schemeClr val="bg1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C5157-2FE1-9BC3-A943-ADBF0FB29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4F7FEA-0797-4577-762D-23CBEE4B054D}"/>
              </a:ext>
            </a:extLst>
          </p:cNvPr>
          <p:cNvSpPr txBox="1"/>
          <p:nvPr/>
        </p:nvSpPr>
        <p:spPr>
          <a:xfrm>
            <a:off x="540138" y="967417"/>
            <a:ext cx="3777886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D543BC1F-0695-0A36-E593-C2A170F03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0820" y="967417"/>
            <a:ext cx="4930468" cy="493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0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2C9F0CC-9F30-4B99-AC35-5A6C416A0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55F7F3-3A58-4BBB-95C7-CF706F9F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E3D314-6F93-4D91-8C0F-E92657F46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441844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3242D0-C1A0-0E01-E6D3-B5CC33FC3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259" y="559477"/>
            <a:ext cx="376422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800" dirty="0"/>
              <a:t>Problem statement </a:t>
            </a:r>
          </a:p>
        </p:txBody>
      </p:sp>
      <p:graphicFrame>
        <p:nvGraphicFramePr>
          <p:cNvPr id="26" name="TextBox 10">
            <a:extLst>
              <a:ext uri="{FF2B5EF4-FFF2-40B4-BE49-F238E27FC236}">
                <a16:creationId xmlns:a16="http://schemas.microsoft.com/office/drawing/2014/main" id="{D4F40F10-8CAB-2B54-C5BB-1D8847794C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7688822"/>
              </p:ext>
            </p:extLst>
          </p:nvPr>
        </p:nvGraphicFramePr>
        <p:xfrm>
          <a:off x="5476697" y="800947"/>
          <a:ext cx="5904643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255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8233E6-0A6B-3533-DD24-3374242B2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26F79F82-1252-45D5-B9C3-C4F2B0BA3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94D120F-99B4-41EA-B626-9C55D57C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529" y="1267730"/>
            <a:ext cx="9573768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52426A7-8271-47C8-9006-BD9DBD52E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423" y="1411615"/>
            <a:ext cx="929398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4F92726-8D65-4F06-8243-96CB8CE66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542" y="1267730"/>
            <a:ext cx="19197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A7F2011-714A-4A00-ABAD-EEF84D927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497" y="1267730"/>
            <a:ext cx="1567331" cy="645295"/>
            <a:chOff x="5318306" y="1386268"/>
            <a:chExt cx="1567331" cy="64529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A065EE9-9615-47E3-8F07-33DE59F6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F21A2FC-0F6E-4381-BAA6-AC50BFBEA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8821413-03FF-40EC-A08E-856957FA6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A4184E08-EDA3-4CE8-ACE1-C516012286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901B34-486F-687F-887C-4C4BFC1CC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7794" y="966774"/>
            <a:ext cx="3237986" cy="37283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83000"/>
              </a:lnSpc>
            </a:pPr>
            <a:r>
              <a:rPr lang="en-US" sz="4800" cap="all" spc="-100">
                <a:solidFill>
                  <a:srgbClr val="FFFFFF"/>
                </a:solidFill>
              </a:rPr>
              <a:t>Tools</a:t>
            </a:r>
            <a:br>
              <a:rPr lang="en-US" sz="4800" cap="all" spc="-100">
                <a:solidFill>
                  <a:srgbClr val="FFFFFF"/>
                </a:solidFill>
              </a:rPr>
            </a:br>
            <a:endParaRPr lang="en-US" sz="4800" cap="all" spc="-100">
              <a:solidFill>
                <a:srgbClr val="FFFFFF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205DCCA-AF76-48AE-92BB-89839DF63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816661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2802AA0-22A7-46E7-AFF9-4715B073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9" y="643464"/>
            <a:ext cx="6907442" cy="557107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D85BD39-7DA3-4797-BB92-679610691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192" y="839755"/>
            <a:ext cx="3489594" cy="30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9A1662-E19B-BC96-07C9-AD04AAF95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820" y="966773"/>
            <a:ext cx="2756141" cy="2756141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4BDC898-52E0-4FB2-8D26-0D8D41B79B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8526" y="839755"/>
            <a:ext cx="2847063" cy="198883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15761D-739C-78CE-311F-F2DC1417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4091" y="973459"/>
            <a:ext cx="2481297" cy="165419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910E903C-457B-43F1-A8B2-B43135280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8192" y="4031069"/>
            <a:ext cx="3489594" cy="1972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AB8D3A-A169-A090-6979-76EFC4EF3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724" y="4212771"/>
            <a:ext cx="2812333" cy="1628193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902EA9D-61C3-4DF3-A81E-4C57E4640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8526" y="2971849"/>
            <a:ext cx="2847063" cy="303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9B1DE3-78A6-21D5-894B-D52F56045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3490" y="3172408"/>
            <a:ext cx="2102498" cy="26685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56207C-9D87-00DC-C4F9-A57A7663A547}"/>
              </a:ext>
            </a:extLst>
          </p:cNvPr>
          <p:cNvSpPr txBox="1"/>
          <p:nvPr/>
        </p:nvSpPr>
        <p:spPr>
          <a:xfrm>
            <a:off x="6974716" y="2103120"/>
            <a:ext cx="455928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660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39ECD-904D-4865-985F-38D00A9E7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2C9F0CC-9F30-4B99-AC35-5A6C416A0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7586C8-A1CC-689A-5351-6F22150E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522" y="642594"/>
            <a:ext cx="1005578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4400" b="1" dirty="0"/>
              <a:t>Data Source</a:t>
            </a:r>
            <a:br>
              <a:rPr lang="en-US" sz="4400" b="1" dirty="0"/>
            </a:br>
            <a:endParaRPr lang="en-US" sz="4400" dirty="0"/>
          </a:p>
        </p:txBody>
      </p:sp>
      <p:graphicFrame>
        <p:nvGraphicFramePr>
          <p:cNvPr id="15" name="TextBox 10">
            <a:extLst>
              <a:ext uri="{FF2B5EF4-FFF2-40B4-BE49-F238E27FC236}">
                <a16:creationId xmlns:a16="http://schemas.microsoft.com/office/drawing/2014/main" id="{16CED8B1-BCC3-B3CA-BB38-A357853CB4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875819"/>
              </p:ext>
            </p:extLst>
          </p:nvPr>
        </p:nvGraphicFramePr>
        <p:xfrm>
          <a:off x="1066522" y="2310063"/>
          <a:ext cx="1005578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862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C66309-5C6E-FF4A-9987-FD60088BF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2A6A2F-C536-D206-A75B-93479D558F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5" r="22342" b="1"/>
          <a:stretch>
            <a:fillRect/>
          </a:stretch>
        </p:blipFill>
        <p:spPr>
          <a:xfrm>
            <a:off x="7835330" y="237744"/>
            <a:ext cx="4123341" cy="638251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91D1FF4-7F97-4936-9A4C-9FB71D8FB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682" y="237744"/>
            <a:ext cx="7650984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6D52415-CD94-65A1-C602-B9E8AF3C8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53" y="642593"/>
            <a:ext cx="5911759" cy="8052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defTabSz="914400"/>
            <a:r>
              <a:rPr lang="en-US" sz="3700" b="1" dirty="0"/>
              <a:t>Data cleaning and Pre-processing </a:t>
            </a:r>
            <a:br>
              <a:rPr lang="en-US" sz="3700" b="1" dirty="0"/>
            </a:br>
            <a:endParaRPr lang="en-US" sz="37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8C4E2B-CE7A-0EBE-B642-6F79CA766B6A}"/>
              </a:ext>
            </a:extLst>
          </p:cNvPr>
          <p:cNvSpPr txBox="1"/>
          <p:nvPr/>
        </p:nvSpPr>
        <p:spPr>
          <a:xfrm>
            <a:off x="608012" y="1676400"/>
            <a:ext cx="6301940" cy="4181856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b="1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Downloaded ACS tables using API; standardized to block groups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Calculated Change in Housing affordability variable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Calculated change in independent variables of  the two-time frames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Spatial joins to align zoning, permits, and transit access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Summarized transit frequency (%) per block group</a:t>
            </a:r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/>
              <a:t>Removed missing or inconsistent boundaries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marL="285750"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r>
              <a:rPr lang="en-US" b="1" dirty="0"/>
              <a:t>What was included/ excluded?</a:t>
            </a:r>
          </a:p>
          <a:p>
            <a:endParaRPr lang="en-US" dirty="0"/>
          </a:p>
          <a:p>
            <a:r>
              <a:rPr lang="en-US" dirty="0"/>
              <a:t>Included:</a:t>
            </a:r>
          </a:p>
          <a:p>
            <a:r>
              <a:rPr lang="en-US" dirty="0"/>
              <a:t>CHAI( change in housing affordability) index</a:t>
            </a:r>
          </a:p>
          <a:p>
            <a:r>
              <a:rPr lang="en-US" dirty="0"/>
              <a:t>Socioeconomic, zoning, and transit variables </a:t>
            </a:r>
          </a:p>
          <a:p>
            <a:r>
              <a:rPr lang="en-US" dirty="0"/>
              <a:t>Second timeframe (t1) 2019–2023 </a:t>
            </a:r>
          </a:p>
          <a:p>
            <a:endParaRPr lang="en-US" dirty="0"/>
          </a:p>
          <a:p>
            <a:r>
              <a:rPr lang="en-US" dirty="0"/>
              <a:t>Excluded:</a:t>
            </a:r>
          </a:p>
          <a:p>
            <a:r>
              <a:rPr lang="en-US" dirty="0"/>
              <a:t>Delta (t1–t0) variables</a:t>
            </a:r>
          </a:p>
          <a:p>
            <a:r>
              <a:rPr lang="en-US" dirty="0"/>
              <a:t>The first timeframe (t0) 2009–2013</a:t>
            </a:r>
          </a:p>
          <a:p>
            <a:r>
              <a:rPr lang="en-US" dirty="0"/>
              <a:t>Rockville &amp; Gaithersburg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56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A5285D-E205-51E1-889F-DC1A2E388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FDD6D7-E15E-45B2-8E57-B524DCCF8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Graph on document with pen">
            <a:extLst>
              <a:ext uri="{FF2B5EF4-FFF2-40B4-BE49-F238E27FC236}">
                <a16:creationId xmlns:a16="http://schemas.microsoft.com/office/drawing/2014/main" id="{1B7ACF4D-B200-00C6-5197-310CA65D0C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t="4268" r="9090" b="19103"/>
          <a:stretch>
            <a:fillRect/>
          </a:stretch>
        </p:blipFill>
        <p:spPr>
          <a:xfrm>
            <a:off x="20" y="10"/>
            <a:ext cx="12188805" cy="685798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EE183A-3885-48A5-9148-CD66C3258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44" y="237744"/>
            <a:ext cx="7650985" cy="6382512"/>
          </a:xfrm>
          <a:prstGeom prst="rect">
            <a:avLst/>
          </a:prstGeom>
          <a:solidFill>
            <a:schemeClr val="bg1">
              <a:alpha val="9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BA93E15-B94B-80EC-EDDA-27ABFCED7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453" y="642594"/>
            <a:ext cx="6280292" cy="1746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800" b="1">
                <a:solidFill>
                  <a:schemeClr val="tx1">
                    <a:lumMod val="75000"/>
                    <a:lumOff val="25000"/>
                  </a:schemeClr>
                </a:solidFill>
              </a:rPr>
              <a:t>Descriptive 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6B0E34-6846-9448-2DC2-686F432C3349}"/>
              </a:ext>
            </a:extLst>
          </p:cNvPr>
          <p:cNvSpPr txBox="1"/>
          <p:nvPr/>
        </p:nvSpPr>
        <p:spPr>
          <a:xfrm>
            <a:off x="868453" y="2389098"/>
            <a:ext cx="6280292" cy="3645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Dependent variable 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CHAI: Composite in housing affordability index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It summarizes how much of income households spend on housing, combining renters and owners with mortgages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b="1" i="1" dirty="0">
                <a:solidFill>
                  <a:srgbClr val="002060"/>
                </a:solidFill>
              </a:rPr>
              <a:t>CHAI_dist = R_share × R_mean + O_share × O_mean.</a:t>
            </a: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b="1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22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1EA411D-6E28-4C57-A156-E765F96CA2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2" name="Picture 1" descr="A graph of a distribution of a number of bars&#10;&#10;AI-generated content may be incorrect.">
            <a:extLst>
              <a:ext uri="{FF2B5EF4-FFF2-40B4-BE49-F238E27FC236}">
                <a16:creationId xmlns:a16="http://schemas.microsoft.com/office/drawing/2014/main" id="{484F1DB3-0888-3098-4B1F-F4BD6E8B6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299" y="2139492"/>
            <a:ext cx="5290289" cy="2579015"/>
          </a:xfrm>
          <a:prstGeom prst="rect">
            <a:avLst/>
          </a:prstGeom>
        </p:spPr>
      </p:pic>
      <p:pic>
        <p:nvPicPr>
          <p:cNvPr id="4" name="Picture 3" descr="A map of housing affordability&#10;&#10;AI-generated content may be incorrect.">
            <a:extLst>
              <a:ext uri="{FF2B5EF4-FFF2-40B4-BE49-F238E27FC236}">
                <a16:creationId xmlns:a16="http://schemas.microsoft.com/office/drawing/2014/main" id="{547E1750-9D92-F61E-37D6-1006AE8C7D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5" b="8889"/>
          <a:stretch>
            <a:fillRect/>
          </a:stretch>
        </p:blipFill>
        <p:spPr>
          <a:xfrm>
            <a:off x="6255237" y="1457759"/>
            <a:ext cx="5290287" cy="394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8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B94959-C5B5-D28F-913B-DCAC13F3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34" y="237744"/>
            <a:ext cx="1171955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132275-072D-883E-230E-7D7A75C955C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</a:blip>
          <a:srcRect l="26"/>
          <a:stretch>
            <a:fillRect/>
          </a:stretch>
        </p:blipFill>
        <p:spPr>
          <a:xfrm>
            <a:off x="234635" y="183725"/>
            <a:ext cx="11719556" cy="65939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199CD5-1EB5-F415-ACD6-96B8307A14D5}"/>
              </a:ext>
            </a:extLst>
          </p:cNvPr>
          <p:cNvSpPr txBox="1"/>
          <p:nvPr/>
        </p:nvSpPr>
        <p:spPr>
          <a:xfrm>
            <a:off x="684212" y="2103120"/>
            <a:ext cx="10438090" cy="2849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dirty="0"/>
          </a:p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b="1" dirty="0"/>
              <a:t>LOWINC_SHR_: Low-income share</a:t>
            </a:r>
          </a:p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b="1" dirty="0"/>
              <a:t>HIGHEDU_SHR: Higer education share</a:t>
            </a:r>
            <a:endParaRPr lang="en-US" b="1" i="1" dirty="0"/>
          </a:p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b="1" dirty="0"/>
              <a:t>R_share: Renter  Share</a:t>
            </a:r>
          </a:p>
          <a:p>
            <a:r>
              <a:rPr lang="en-US" b="1" dirty="0"/>
              <a:t>Zoning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Multifamily zoning</a:t>
            </a:r>
          </a:p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b="1" dirty="0"/>
          </a:p>
          <a:p>
            <a:pPr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604AB-2B28-13B0-5541-DBDCA0DBE8FA}"/>
              </a:ext>
            </a:extLst>
          </p:cNvPr>
          <p:cNvSpPr txBox="1"/>
          <p:nvPr/>
        </p:nvSpPr>
        <p:spPr>
          <a:xfrm>
            <a:off x="455612" y="609600"/>
            <a:ext cx="7239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Independent Variables</a:t>
            </a:r>
          </a:p>
        </p:txBody>
      </p:sp>
    </p:spTree>
    <p:extLst>
      <p:ext uri="{BB962C8B-B14F-4D97-AF65-F5344CB8AC3E}">
        <p14:creationId xmlns:p14="http://schemas.microsoft.com/office/powerpoint/2010/main" val="3000943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Marketing_16x9">
      <a:dk1>
        <a:srgbClr val="404040"/>
      </a:dk1>
      <a:lt1>
        <a:sysClr val="window" lastClr="FFFFFF"/>
      </a:lt1>
      <a:dk2>
        <a:srgbClr val="000000"/>
      </a:dk2>
      <a:lt2>
        <a:srgbClr val="A1C1DE"/>
      </a:lt2>
      <a:accent1>
        <a:srgbClr val="39527B"/>
      </a:accent1>
      <a:accent2>
        <a:srgbClr val="528DC2"/>
      </a:accent2>
      <a:accent3>
        <a:srgbClr val="7EA939"/>
      </a:accent3>
      <a:accent4>
        <a:srgbClr val="30AEAB"/>
      </a:accent4>
      <a:accent5>
        <a:srgbClr val="31A962"/>
      </a:accent5>
      <a:accent6>
        <a:srgbClr val="78648E"/>
      </a:accent6>
      <a:hlink>
        <a:srgbClr val="7EA939"/>
      </a:hlink>
      <a:folHlink>
        <a:srgbClr val="7F7F7F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4400000" scaled="0"/>
          <a:tileRect/>
        </a:gradFill>
        <a:gradFill flip="none" rotWithShape="1">
          <a:gsLst>
            <a:gs pos="0">
              <a:schemeClr val="phClr">
                <a:lumMod val="20000"/>
                <a:lumOff val="80000"/>
              </a:schemeClr>
            </a:gs>
            <a:gs pos="58000">
              <a:schemeClr val="phClr">
                <a:lumMod val="40000"/>
                <a:lumOff val="60000"/>
              </a:schemeClr>
            </a:gs>
            <a:gs pos="100000">
              <a:schemeClr val="phClr"/>
            </a:gs>
          </a:gsLst>
          <a:lin ang="17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2064</TotalTime>
  <Words>725</Words>
  <Application>Microsoft Office PowerPoint</Application>
  <PresentationFormat>Custom</PresentationFormat>
  <Paragraphs>138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Century Gothic</vt:lpstr>
      <vt:lpstr>Corbel</vt:lpstr>
      <vt:lpstr>Garamond</vt:lpstr>
      <vt:lpstr>Wingdings 3</vt:lpstr>
      <vt:lpstr>Savon</vt:lpstr>
      <vt:lpstr>Using machine learning in GIS to predict housing affordability changes </vt:lpstr>
      <vt:lpstr>Introduction</vt:lpstr>
      <vt:lpstr>Problem statement </vt:lpstr>
      <vt:lpstr>Tools </vt:lpstr>
      <vt:lpstr>Data Source </vt:lpstr>
      <vt:lpstr>Data cleaning and Pre-processing  </vt:lpstr>
      <vt:lpstr>Descriptive Statistics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Lydia Akalu</dc:creator>
  <cp:lastModifiedBy>Lydia Akalu</cp:lastModifiedBy>
  <cp:revision>2</cp:revision>
  <dcterms:created xsi:type="dcterms:W3CDTF">2025-09-24T20:52:44Z</dcterms:created>
  <dcterms:modified xsi:type="dcterms:W3CDTF">2025-12-17T22:05:52Z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